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6"/>
  </p:notesMasterIdLst>
  <p:handoutMasterIdLst>
    <p:handoutMasterId r:id="rId27"/>
  </p:handoutMasterIdLst>
  <p:sldIdLst>
    <p:sldId id="256" r:id="rId2"/>
    <p:sldId id="260" r:id="rId3"/>
    <p:sldId id="259" r:id="rId4"/>
    <p:sldId id="261" r:id="rId5"/>
    <p:sldId id="266" r:id="rId6"/>
    <p:sldId id="268" r:id="rId7"/>
    <p:sldId id="263" r:id="rId8"/>
    <p:sldId id="286" r:id="rId9"/>
    <p:sldId id="287" r:id="rId10"/>
    <p:sldId id="264" r:id="rId11"/>
    <p:sldId id="269" r:id="rId12"/>
    <p:sldId id="288" r:id="rId13"/>
    <p:sldId id="267" r:id="rId14"/>
    <p:sldId id="265" r:id="rId15"/>
    <p:sldId id="290" r:id="rId16"/>
    <p:sldId id="291" r:id="rId17"/>
    <p:sldId id="292" r:id="rId18"/>
    <p:sldId id="293" r:id="rId19"/>
    <p:sldId id="297" r:id="rId20"/>
    <p:sldId id="296" r:id="rId21"/>
    <p:sldId id="294" r:id="rId22"/>
    <p:sldId id="295" r:id="rId23"/>
    <p:sldId id="275" r:id="rId24"/>
    <p:sldId id="272" r:id="rId25"/>
  </p:sldIdLst>
  <p:sldSz cx="9144000" cy="5143500" type="screen16x9"/>
  <p:notesSz cx="6858000" cy="9144000"/>
  <p:embeddedFontLst>
    <p:embeddedFont>
      <p:font typeface="Nunito Sans" panose="020B0604020202020204" charset="0"/>
      <p:regular r:id="rId28"/>
      <p:bold r:id="rId29"/>
      <p:italic r:id="rId30"/>
      <p:boldItalic r:id="rId31"/>
    </p:embeddedFont>
    <p:embeddedFont>
      <p:font typeface="Georgia" panose="02040502050405020303" pitchFamily="18" charset="0"/>
      <p:regular r:id="rId32"/>
      <p:bold r:id="rId33"/>
      <p:italic r:id="rId34"/>
      <p:bold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Ubuntu" panose="020B0504030602030204" pitchFamily="3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1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0579F34-194E-4C3B-AA78-50B3E99F323F}">
  <a:tblStyle styleId="{60579F34-194E-4C3B-AA78-50B3E99F32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314" autoAdjust="0"/>
  </p:normalViewPr>
  <p:slideViewPr>
    <p:cSldViewPr snapToGrid="0">
      <p:cViewPr varScale="1">
        <p:scale>
          <a:sx n="149" d="100"/>
          <a:sy n="149" d="100"/>
        </p:scale>
        <p:origin x="50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D323F2-EB03-4587-92E5-7055A4993122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FDD95-E11E-4453-8552-41857A06B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4471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67618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55208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4103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3943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4810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c8d0b7f6e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c8d0b7f6e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6051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378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3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2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eriod"/>
              <a:defRPr sz="18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6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with intro text">
  <p:cSld name="TITLE_AND_BODY_1_2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left">
  <p:cSld name="TITLE_AND_BODY_1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">
  <p:cSld name="TITLE_AND_BODY_1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2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3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171052" y="2509100"/>
            <a:ext cx="4130784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1318C8"/>
                </a:solidFill>
              </a:rPr>
              <a:t>First Semester Project</a:t>
            </a:r>
            <a:br>
              <a:rPr lang="en" dirty="0" smtClean="0">
                <a:solidFill>
                  <a:srgbClr val="1318C8"/>
                </a:solidFill>
              </a:rPr>
            </a:br>
            <a:r>
              <a:rPr lang="en" sz="1800" dirty="0" smtClean="0">
                <a:solidFill>
                  <a:schemeClr val="bg1">
                    <a:lumMod val="50000"/>
                  </a:schemeClr>
                </a:solidFill>
              </a:rPr>
              <a:t>Single User System</a:t>
            </a:r>
            <a:endParaRPr dirty="0">
              <a:solidFill>
                <a:srgbClr val="1318C8"/>
              </a:solidFill>
            </a:endParaRPr>
          </a:p>
        </p:txBody>
      </p:sp>
      <p:grpSp>
        <p:nvGrpSpPr>
          <p:cNvPr id="92" name="Google Shape;92;p15"/>
          <p:cNvGrpSpPr/>
          <p:nvPr/>
        </p:nvGrpSpPr>
        <p:grpSpPr>
          <a:xfrm>
            <a:off x="572752" y="1899264"/>
            <a:ext cx="549262" cy="487982"/>
            <a:chOff x="5292575" y="3681900"/>
            <a:chExt cx="420150" cy="373275"/>
          </a:xfrm>
        </p:grpSpPr>
        <p:sp>
          <p:nvSpPr>
            <p:cNvPr id="93" name="Google Shape;93;p15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4603528" y="0"/>
            <a:ext cx="4540471" cy="5143500"/>
          </a:xfrm>
          <a:prstGeom prst="rect">
            <a:avLst/>
          </a:prstGeom>
          <a:blipFill dpi="0" rotWithShape="1">
            <a:blip r:embed="rId3">
              <a:alphaModFix amt="4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>
            <a:spLocks noGrp="1"/>
          </p:cNvSpPr>
          <p:nvPr>
            <p:ph type="ctrTitle" idx="4294967295"/>
          </p:nvPr>
        </p:nvSpPr>
        <p:spPr>
          <a:xfrm>
            <a:off x="872992" y="2733541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 dirty="0" smtClean="0"/>
              <a:t>3.</a:t>
            </a:r>
            <a:br>
              <a:rPr lang="en" sz="8000" b="1" dirty="0" smtClean="0"/>
            </a:br>
            <a:r>
              <a:rPr lang="en" sz="4000" b="1" dirty="0" smtClean="0"/>
              <a:t>Design</a:t>
            </a:r>
            <a:endParaRPr sz="4000" b="1" dirty="0"/>
          </a:p>
        </p:txBody>
      </p:sp>
      <p:grpSp>
        <p:nvGrpSpPr>
          <p:cNvPr id="163" name="Google Shape;163;p23"/>
          <p:cNvGrpSpPr/>
          <p:nvPr/>
        </p:nvGrpSpPr>
        <p:grpSpPr>
          <a:xfrm>
            <a:off x="6791059" y="345962"/>
            <a:ext cx="1590883" cy="1590858"/>
            <a:chOff x="6643075" y="3664250"/>
            <a:chExt cx="407950" cy="407975"/>
          </a:xfrm>
        </p:grpSpPr>
        <p:sp>
          <p:nvSpPr>
            <p:cNvPr id="164" name="Google Shape;164;p23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23"/>
          <p:cNvGrpSpPr/>
          <p:nvPr/>
        </p:nvGrpSpPr>
        <p:grpSpPr>
          <a:xfrm rot="1508271">
            <a:off x="798753" y="1851401"/>
            <a:ext cx="654063" cy="654026"/>
            <a:chOff x="576250" y="4319400"/>
            <a:chExt cx="442075" cy="442050"/>
          </a:xfrm>
        </p:grpSpPr>
        <p:sp>
          <p:nvSpPr>
            <p:cNvPr id="167" name="Google Shape;167;p23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23"/>
          <p:cNvSpPr/>
          <p:nvPr/>
        </p:nvSpPr>
        <p:spPr>
          <a:xfrm>
            <a:off x="6410281" y="713293"/>
            <a:ext cx="248676" cy="23744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3"/>
          <p:cNvSpPr/>
          <p:nvPr/>
        </p:nvSpPr>
        <p:spPr>
          <a:xfrm rot="2697569">
            <a:off x="8048925" y="1928866"/>
            <a:ext cx="377468" cy="36042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3"/>
          <p:cNvSpPr/>
          <p:nvPr/>
        </p:nvSpPr>
        <p:spPr>
          <a:xfrm>
            <a:off x="8347545" y="1723093"/>
            <a:ext cx="151199" cy="14440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3"/>
          <p:cNvSpPr/>
          <p:nvPr/>
        </p:nvSpPr>
        <p:spPr>
          <a:xfrm rot="1280187">
            <a:off x="6238008" y="1429475"/>
            <a:ext cx="151179" cy="14439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3"/>
          <p:cNvSpPr/>
          <p:nvPr/>
        </p:nvSpPr>
        <p:spPr>
          <a:xfrm>
            <a:off x="1635350" y="1665933"/>
            <a:ext cx="5956025" cy="1074500"/>
          </a:xfrm>
          <a:custGeom>
            <a:avLst/>
            <a:gdLst/>
            <a:ahLst/>
            <a:cxnLst/>
            <a:rect l="l" t="t" r="r" b="b"/>
            <a:pathLst>
              <a:path w="238241" h="42980" extrusionOk="0">
                <a:moveTo>
                  <a:pt x="0" y="14049"/>
                </a:moveTo>
                <a:cubicBezTo>
                  <a:pt x="5476" y="8573"/>
                  <a:pt x="13935" y="7254"/>
                  <a:pt x="21126" y="4377"/>
                </a:cubicBezTo>
                <a:cubicBezTo>
                  <a:pt x="34915" y="-1140"/>
                  <a:pt x="51579" y="-1336"/>
                  <a:pt x="65669" y="3359"/>
                </a:cubicBezTo>
                <a:cubicBezTo>
                  <a:pt x="71835" y="5414"/>
                  <a:pt x="79874" y="8507"/>
                  <a:pt x="81450" y="14813"/>
                </a:cubicBezTo>
                <a:cubicBezTo>
                  <a:pt x="82973" y="20904"/>
                  <a:pt x="84783" y="28176"/>
                  <a:pt x="81704" y="33648"/>
                </a:cubicBezTo>
                <a:cubicBezTo>
                  <a:pt x="77323" y="41435"/>
                  <a:pt x="64779" y="44711"/>
                  <a:pt x="56251" y="42047"/>
                </a:cubicBezTo>
                <a:cubicBezTo>
                  <a:pt x="49198" y="39844"/>
                  <a:pt x="46785" y="28700"/>
                  <a:pt x="48107" y="21430"/>
                </a:cubicBezTo>
                <a:cubicBezTo>
                  <a:pt x="48970" y="16684"/>
                  <a:pt x="53054" y="12574"/>
                  <a:pt x="57270" y="10231"/>
                </a:cubicBezTo>
                <a:cubicBezTo>
                  <a:pt x="87007" y="-6292"/>
                  <a:pt x="121672" y="33365"/>
                  <a:pt x="155264" y="38739"/>
                </a:cubicBezTo>
                <a:cubicBezTo>
                  <a:pt x="174115" y="41755"/>
                  <a:pt x="194150" y="44396"/>
                  <a:pt x="212533" y="39248"/>
                </a:cubicBezTo>
                <a:cubicBezTo>
                  <a:pt x="225473" y="35624"/>
                  <a:pt x="238241" y="21633"/>
                  <a:pt x="238241" y="8195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"/>
          <p:cNvSpPr txBox="1">
            <a:spLocks noGrp="1"/>
          </p:cNvSpPr>
          <p:nvPr>
            <p:ph type="title"/>
          </p:nvPr>
        </p:nvSpPr>
        <p:spPr>
          <a:xfrm>
            <a:off x="141598" y="583120"/>
            <a:ext cx="2290133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Class Diagram</a:t>
            </a:r>
            <a:endParaRPr dirty="0"/>
          </a:p>
        </p:txBody>
      </p:sp>
      <p:pic>
        <p:nvPicPr>
          <p:cNvPr id="91" name="Picture 90"/>
          <p:cNvPicPr/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011" t="59731" r="17590" b="22628"/>
          <a:stretch/>
        </p:blipFill>
        <p:spPr bwMode="auto">
          <a:xfrm>
            <a:off x="9817" y="3330130"/>
            <a:ext cx="9134184" cy="18133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2" name="Picture 91"/>
          <p:cNvPicPr/>
          <p:nvPr/>
        </p:nvPicPr>
        <p:blipFill rotWithShape="1">
          <a:blip r:embed="rId5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94" t="14210" r="36184" b="7728"/>
          <a:stretch/>
        </p:blipFill>
        <p:spPr bwMode="auto">
          <a:xfrm>
            <a:off x="3063716" y="489010"/>
            <a:ext cx="1816100" cy="24765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3" name="Picture 92"/>
          <p:cNvPicPr/>
          <p:nvPr/>
        </p:nvPicPr>
        <p:blipFill rotWithShape="1">
          <a:blip r:embed="rId6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1" t="25567" r="18219" b="43225"/>
          <a:stretch/>
        </p:blipFill>
        <p:spPr bwMode="auto">
          <a:xfrm>
            <a:off x="5165972" y="1333622"/>
            <a:ext cx="3759976" cy="13624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837009" y="2978543"/>
            <a:ext cx="3479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System Adapter and </a:t>
            </a:r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FileIO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 Classes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05016" y="132071"/>
            <a:ext cx="1574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List Classes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6555740" y="881874"/>
            <a:ext cx="1574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Ubuntu" panose="020B0504030602030204" pitchFamily="34" charset="0"/>
              </a:rPr>
              <a:t>Task Classes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>
            <a:biLevel thresh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286" t="20490" r="16623" b="66805"/>
          <a:stretch/>
        </p:blipFill>
        <p:spPr>
          <a:xfrm>
            <a:off x="242566" y="1127759"/>
            <a:ext cx="2155509" cy="6400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"/>
          <p:cNvSpPr txBox="1">
            <a:spLocks noGrp="1"/>
          </p:cNvSpPr>
          <p:nvPr>
            <p:ph type="title"/>
          </p:nvPr>
        </p:nvSpPr>
        <p:spPr>
          <a:xfrm>
            <a:off x="141598" y="583120"/>
            <a:ext cx="2290133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Sequence Diagram</a:t>
            </a:r>
            <a:endParaRPr dirty="0"/>
          </a:p>
        </p:txBody>
      </p:sp>
      <p:grpSp>
        <p:nvGrpSpPr>
          <p:cNvPr id="10" name="Google Shape;784;p43"/>
          <p:cNvGrpSpPr/>
          <p:nvPr/>
        </p:nvGrpSpPr>
        <p:grpSpPr>
          <a:xfrm>
            <a:off x="660580" y="1608260"/>
            <a:ext cx="1113495" cy="601980"/>
            <a:chOff x="3927500" y="301425"/>
            <a:chExt cx="461550" cy="411625"/>
          </a:xfrm>
        </p:grpSpPr>
        <p:sp>
          <p:nvSpPr>
            <p:cNvPr id="11" name="Google Shape;785;p43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86;p43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87;p43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88;p43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89;p43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90;p43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91;p43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92;p43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93;p43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4;p43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95;p43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96;p43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97;p43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98;p43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99;p43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00;p43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01;p43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02;p43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03;p43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4;p43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5;p43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6;p43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7;p43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8;p43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09;p43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10;p43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11;p43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361;p33"/>
          <p:cNvSpPr/>
          <p:nvPr/>
        </p:nvSpPr>
        <p:spPr>
          <a:xfrm>
            <a:off x="4662978" y="1743500"/>
            <a:ext cx="2424600" cy="1656600"/>
          </a:xfrm>
          <a:prstGeom prst="chevron">
            <a:avLst>
              <a:gd name="adj" fmla="val 29853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What?</a:t>
            </a:r>
            <a:endParaRPr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2" name="Google Shape;363;p33"/>
          <p:cNvSpPr/>
          <p:nvPr/>
        </p:nvSpPr>
        <p:spPr>
          <a:xfrm>
            <a:off x="6211315" y="1557400"/>
            <a:ext cx="2424600" cy="2028900"/>
          </a:xfrm>
          <a:prstGeom prst="chevron">
            <a:avLst>
              <a:gd name="adj" fmla="val 29853"/>
            </a:avLst>
          </a:prstGeom>
          <a:solidFill>
            <a:srgbClr val="0070C0">
              <a:alpha val="7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From Whom?</a:t>
            </a:r>
            <a:endParaRPr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3" name="Google Shape;364;p33"/>
          <p:cNvSpPr/>
          <p:nvPr/>
        </p:nvSpPr>
        <p:spPr>
          <a:xfrm>
            <a:off x="2989550" y="1909250"/>
            <a:ext cx="2424600" cy="1325100"/>
          </a:xfrm>
          <a:prstGeom prst="chevron">
            <a:avLst>
              <a:gd name="adj" fmla="val 29853"/>
            </a:avLst>
          </a:prstGeom>
          <a:solidFill>
            <a:schemeClr val="accent1">
              <a:lumMod val="75000"/>
              <a:alpha val="71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Who?</a:t>
            </a:r>
            <a:endParaRPr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201794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24472" y="1063766"/>
            <a:ext cx="2555788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 smtClean="0">
                <a:solidFill>
                  <a:srgbClr val="1318C8"/>
                </a:solidFill>
                <a:latin typeface="Ubuntu" panose="020B0504030602030204" pitchFamily="34" charset="0"/>
              </a:rPr>
              <a:t>4.</a:t>
            </a:r>
            <a:r>
              <a:rPr lang="en" b="1" dirty="0" smtClean="0">
                <a:solidFill>
                  <a:srgbClr val="1318C8"/>
                </a:solidFill>
                <a:latin typeface="Ubuntu" panose="020B0504030602030204" pitchFamily="34" charset="0"/>
              </a:rPr>
              <a:t/>
            </a:r>
            <a:br>
              <a:rPr lang="en" b="1" dirty="0" smtClean="0">
                <a:solidFill>
                  <a:srgbClr val="1318C8"/>
                </a:solidFill>
                <a:latin typeface="Ubuntu" panose="020B0504030602030204" pitchFamily="34" charset="0"/>
              </a:rPr>
            </a:br>
            <a:r>
              <a:rPr lang="en" b="1" dirty="0" smtClean="0">
                <a:solidFill>
                  <a:srgbClr val="1318C8"/>
                </a:solidFill>
                <a:latin typeface="Ubuntu" panose="020B0504030602030204" pitchFamily="34" charset="0"/>
              </a:rPr>
              <a:t>Implementation</a:t>
            </a:r>
            <a:endParaRPr b="1" dirty="0">
              <a:solidFill>
                <a:srgbClr val="1318C8"/>
              </a:solidFill>
              <a:latin typeface="Ubuntu" panose="020B0504030602030204" pitchFamily="34" charset="0"/>
            </a:endParaRPr>
          </a:p>
        </p:txBody>
      </p:sp>
      <p:sp>
        <p:nvSpPr>
          <p:cNvPr id="236" name="Google Shape;236;p26"/>
          <p:cNvSpPr txBox="1">
            <a:spLocks noGrp="1"/>
          </p:cNvSpPr>
          <p:nvPr>
            <p:ph type="body" idx="1"/>
          </p:nvPr>
        </p:nvSpPr>
        <p:spPr>
          <a:xfrm>
            <a:off x="0" y="2157791"/>
            <a:ext cx="2604733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From design to code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1318C8"/>
                </a:solidFill>
              </a:rPr>
              <a:t>In the implementation part the work was split in two main parts: the graphic user interface and the back-end</a:t>
            </a:r>
            <a:endParaRPr dirty="0">
              <a:solidFill>
                <a:srgbClr val="1318C8"/>
              </a:solidFill>
            </a:endParaRPr>
          </a:p>
        </p:txBody>
      </p:sp>
      <p:sp>
        <p:nvSpPr>
          <p:cNvPr id="182" name="Google Shape;182;p24"/>
          <p:cNvSpPr txBox="1">
            <a:spLocks noGrp="1"/>
          </p:cNvSpPr>
          <p:nvPr>
            <p:ph type="title"/>
          </p:nvPr>
        </p:nvSpPr>
        <p:spPr>
          <a:xfrm>
            <a:off x="252215" y="919858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Main parts</a:t>
            </a:r>
            <a:endParaRPr dirty="0"/>
          </a:p>
        </p:txBody>
      </p:sp>
      <p:sp>
        <p:nvSpPr>
          <p:cNvPr id="183" name="Google Shape;183;p24"/>
          <p:cNvSpPr txBox="1">
            <a:spLocks noGrp="1"/>
          </p:cNvSpPr>
          <p:nvPr>
            <p:ph type="body" idx="2"/>
          </p:nvPr>
        </p:nvSpPr>
        <p:spPr>
          <a:xfrm>
            <a:off x="3090625" y="2984375"/>
            <a:ext cx="2727000" cy="15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/>
              <a:t>GUI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When developing the GUI for the system a lot of the things had to be </a:t>
            </a:r>
            <a:r>
              <a:rPr lang="en-US" dirty="0" smtClean="0"/>
              <a:t>learned </a:t>
            </a:r>
            <a:r>
              <a:rPr lang="en-US" dirty="0" smtClean="0"/>
              <a:t>and adjusted as we went along. 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24"/>
          <p:cNvSpPr txBox="1">
            <a:spLocks noGrp="1"/>
          </p:cNvSpPr>
          <p:nvPr>
            <p:ph type="body" idx="3"/>
          </p:nvPr>
        </p:nvSpPr>
        <p:spPr>
          <a:xfrm>
            <a:off x="5959749" y="2984375"/>
            <a:ext cx="2727000" cy="15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/>
              <a:t>Back-end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When working on the functional part of the system, everything seemed simpler, until it needed to be connected with the GUI. 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4"/>
          <p:cNvSpPr/>
          <p:nvPr/>
        </p:nvSpPr>
        <p:spPr>
          <a:xfrm rot="729144">
            <a:off x="3149784" y="2050455"/>
            <a:ext cx="916334" cy="857729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CD4"/>
              </a:solidFill>
            </a:endParaRPr>
          </a:p>
        </p:txBody>
      </p:sp>
      <p:sp>
        <p:nvSpPr>
          <p:cNvPr id="187" name="Google Shape;187;p24"/>
          <p:cNvSpPr/>
          <p:nvPr/>
        </p:nvSpPr>
        <p:spPr>
          <a:xfrm rot="-773137" flipH="1">
            <a:off x="3569317" y="1821551"/>
            <a:ext cx="992801" cy="929054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accent3">
              <a:lumMod val="60000"/>
              <a:lumOff val="40000"/>
              <a:alpha val="72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CD4"/>
              </a:solidFill>
            </a:endParaRPr>
          </a:p>
        </p:txBody>
      </p:sp>
      <p:sp>
        <p:nvSpPr>
          <p:cNvPr id="188" name="Google Shape;188;p24"/>
          <p:cNvSpPr/>
          <p:nvPr/>
        </p:nvSpPr>
        <p:spPr>
          <a:xfrm rot="729144">
            <a:off x="5994159" y="2111230"/>
            <a:ext cx="916334" cy="857729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CD4"/>
              </a:solidFill>
            </a:endParaRPr>
          </a:p>
        </p:txBody>
      </p:sp>
      <p:sp>
        <p:nvSpPr>
          <p:cNvPr id="189" name="Google Shape;189;p24"/>
          <p:cNvSpPr/>
          <p:nvPr/>
        </p:nvSpPr>
        <p:spPr>
          <a:xfrm rot="-773137" flipH="1">
            <a:off x="6423222" y="1882302"/>
            <a:ext cx="992801" cy="929054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accent2">
              <a:lumMod val="60000"/>
              <a:lumOff val="40000"/>
              <a:alpha val="72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CD4"/>
              </a:solidFill>
            </a:endParaRPr>
          </a:p>
        </p:txBody>
      </p:sp>
      <p:grpSp>
        <p:nvGrpSpPr>
          <p:cNvPr id="27" name="Google Shape;671;p43"/>
          <p:cNvGrpSpPr/>
          <p:nvPr/>
        </p:nvGrpSpPr>
        <p:grpSpPr>
          <a:xfrm>
            <a:off x="3883243" y="2115242"/>
            <a:ext cx="377700" cy="253852"/>
            <a:chOff x="1244800" y="3717225"/>
            <a:chExt cx="449375" cy="302025"/>
          </a:xfrm>
        </p:grpSpPr>
        <p:sp>
          <p:nvSpPr>
            <p:cNvPr id="28" name="Google Shape;672;p43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73;p43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74;p43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75;p43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76;p43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77;p43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658;p43"/>
          <p:cNvGrpSpPr/>
          <p:nvPr/>
        </p:nvGrpSpPr>
        <p:grpSpPr>
          <a:xfrm>
            <a:off x="6702111" y="2156223"/>
            <a:ext cx="509180" cy="383871"/>
            <a:chOff x="5247525" y="3007275"/>
            <a:chExt cx="517575" cy="384825"/>
          </a:xfrm>
        </p:grpSpPr>
        <p:sp>
          <p:nvSpPr>
            <p:cNvPr id="35" name="Google Shape;659;p43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60;p43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Important classes of the GUI</a:t>
            </a:r>
            <a:endParaRPr dirty="0"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00571" y="187573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GB" dirty="0" err="1" smtClean="0"/>
              <a:t>JDesktopPane</a:t>
            </a:r>
            <a:r>
              <a:rPr lang="en-GB" dirty="0" smtClean="0"/>
              <a:t>() allowed us to be able to create a work-area where multiple windows (sheets) were opened. </a:t>
            </a:r>
            <a:r>
              <a:rPr lang="en-GB" dirty="0" err="1" smtClean="0"/>
              <a:t>DesktopPane</a:t>
            </a:r>
            <a:r>
              <a:rPr lang="en-GB" dirty="0" smtClean="0"/>
              <a:t> served as a parent to the sheets that were made as </a:t>
            </a:r>
            <a:r>
              <a:rPr lang="en-GB" dirty="0" err="1" smtClean="0"/>
              <a:t>JInternalFrames</a:t>
            </a:r>
            <a:r>
              <a:rPr lang="en-GB" dirty="0"/>
              <a:t> </a:t>
            </a:r>
            <a:r>
              <a:rPr lang="en-GB" dirty="0" smtClean="0"/>
              <a:t>rather than just </a:t>
            </a:r>
            <a:r>
              <a:rPr lang="en-GB" dirty="0" err="1" smtClean="0"/>
              <a:t>JFrame</a:t>
            </a:r>
            <a:r>
              <a:rPr lang="en-GB" dirty="0" smtClean="0"/>
              <a:t>.</a:t>
            </a:r>
          </a:p>
          <a:p>
            <a:pPr marL="13970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9218" y="1467283"/>
            <a:ext cx="4971618" cy="349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62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Some more on the GUI classes</a:t>
            </a:r>
            <a:endParaRPr dirty="0"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00571" y="187573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GB" dirty="0" smtClean="0"/>
              <a:t>For the sheets (</a:t>
            </a:r>
            <a:r>
              <a:rPr lang="en-GB" dirty="0" err="1" smtClean="0"/>
              <a:t>JInternalFrame</a:t>
            </a:r>
            <a:r>
              <a:rPr lang="en-GB" dirty="0" smtClean="0"/>
              <a:t>()) the singleton pattern was used to ensure that a window is not opened twice. The solution was inspired from stackoverflow.com forum. </a:t>
            </a:r>
          </a:p>
          <a:p>
            <a:pPr marL="139700" indent="0"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4322" y="1457758"/>
            <a:ext cx="5392449" cy="362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99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Some more on the GUI classes</a:t>
            </a:r>
            <a:endParaRPr dirty="0"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00571" y="187573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GB" dirty="0" smtClean="0"/>
              <a:t>Instead of creating a new instance of </a:t>
            </a:r>
            <a:r>
              <a:rPr lang="en-GB" dirty="0" err="1" smtClean="0"/>
              <a:t>ShowEmployee</a:t>
            </a:r>
            <a:r>
              <a:rPr lang="en-GB" dirty="0" smtClean="0"/>
              <a:t> internal frame the </a:t>
            </a:r>
            <a:r>
              <a:rPr lang="en-GB" dirty="0" err="1" smtClean="0"/>
              <a:t>getInstance</a:t>
            </a:r>
            <a:r>
              <a:rPr lang="en-GB" dirty="0" smtClean="0"/>
              <a:t>() method was used. </a:t>
            </a:r>
          </a:p>
          <a:p>
            <a:pPr marL="13970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571" y="1161183"/>
            <a:ext cx="4148374" cy="388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32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sz="12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2251516"/>
              </p:ext>
            </p:extLst>
          </p:nvPr>
        </p:nvGraphicFramePr>
        <p:xfrm>
          <a:off x="2888673" y="192330"/>
          <a:ext cx="6075218" cy="48160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77640">
                  <a:extLst>
                    <a:ext uri="{9D8B030D-6E8A-4147-A177-3AD203B41FA5}">
                      <a16:colId xmlns:a16="http://schemas.microsoft.com/office/drawing/2014/main" val="2693036184"/>
                    </a:ext>
                  </a:extLst>
                </a:gridCol>
                <a:gridCol w="4497578">
                  <a:extLst>
                    <a:ext uri="{9D8B030D-6E8A-4147-A177-3AD203B41FA5}">
                      <a16:colId xmlns:a16="http://schemas.microsoft.com/office/drawing/2014/main" val="3839323807"/>
                    </a:ext>
                  </a:extLst>
                </a:gridCol>
              </a:tblGrid>
              <a:tr h="2521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Requirement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 dirty="0">
                          <a:effectLst/>
                        </a:rPr>
                        <a:t>Use Case</a:t>
                      </a:r>
                      <a:endParaRPr lang="en-US" sz="1000" dirty="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3209253346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1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Fully 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601347289"/>
                  </a:ext>
                </a:extLst>
              </a:tr>
              <a:tr h="2521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Fully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3335691626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Fully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749939896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4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4200685938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5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2809054257"/>
                  </a:ext>
                </a:extLst>
              </a:tr>
              <a:tr h="2878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6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2427781458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7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2506903541"/>
                  </a:ext>
                </a:extLst>
              </a:tr>
              <a:tr h="26686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8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841985184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9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Fully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2894119050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10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Not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1248858200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 dirty="0">
                          <a:effectLst/>
                        </a:rPr>
                        <a:t>11</a:t>
                      </a:r>
                      <a:endParaRPr lang="en-US" sz="1000" dirty="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Fully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2173542516"/>
                  </a:ext>
                </a:extLst>
              </a:tr>
              <a:tr h="2521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12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Fully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2050031237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13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2122528633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14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Cannot be tested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3666036936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15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Cannot be tested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21605892"/>
                  </a:ext>
                </a:extLst>
              </a:tr>
              <a:tr h="271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16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Tested – Fully functional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615901780"/>
                  </a:ext>
                </a:extLst>
              </a:tr>
              <a:tr h="2521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cap="all">
                          <a:effectLst/>
                        </a:rPr>
                        <a:t>17</a:t>
                      </a:r>
                      <a:endParaRPr lang="en-US" sz="10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Cannot be tested</a:t>
                      </a:r>
                      <a:endParaRPr lang="en-US" sz="1000" dirty="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2511" marR="62511" marT="0" marB="0" anchor="ctr"/>
                </a:tc>
                <a:extLst>
                  <a:ext uri="{0D108BD9-81ED-4DB2-BD59-A6C34878D82A}">
                    <a16:rowId xmlns:a16="http://schemas.microsoft.com/office/drawing/2014/main" val="36368242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20041" y="1284914"/>
            <a:ext cx="21900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Ubuntu" panose="020B0504030602030204" pitchFamily="34" charset="0"/>
              </a:rPr>
              <a:t>Fully Functional: </a:t>
            </a:r>
            <a:r>
              <a:rPr lang="en-US" sz="1200" dirty="0" smtClean="0">
                <a:solidFill>
                  <a:schemeClr val="bg1"/>
                </a:solidFill>
                <a:latin typeface="Ubuntu" panose="020B0504030602030204" pitchFamily="34" charset="0"/>
              </a:rPr>
              <a:t>7/17</a:t>
            </a:r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Ubuntu" panose="020B0504030602030204" pitchFamily="34" charset="0"/>
              </a:rPr>
              <a:t>Functional: </a:t>
            </a:r>
            <a:r>
              <a:rPr lang="en-US" sz="1200" dirty="0" smtClean="0">
                <a:solidFill>
                  <a:schemeClr val="bg1"/>
                </a:solidFill>
                <a:latin typeface="Ubuntu" panose="020B0504030602030204" pitchFamily="34" charset="0"/>
              </a:rPr>
              <a:t>6/17</a:t>
            </a:r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Ubuntu" panose="020B0504030602030204" pitchFamily="34" charset="0"/>
              </a:rPr>
              <a:t>Not Functional: </a:t>
            </a:r>
            <a:r>
              <a:rPr lang="en-US" sz="1200" dirty="0" smtClean="0">
                <a:solidFill>
                  <a:schemeClr val="bg1"/>
                </a:solidFill>
                <a:latin typeface="Ubuntu" panose="020B0504030602030204" pitchFamily="34" charset="0"/>
              </a:rPr>
              <a:t>1/17</a:t>
            </a:r>
          </a:p>
          <a:p>
            <a:pPr marL="171450" indent="-1714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Ubuntu" panose="020B0504030602030204" pitchFamily="34" charset="0"/>
              </a:rPr>
              <a:t>Cannot be tested: 3/17</a:t>
            </a:r>
            <a:br>
              <a:rPr lang="en-US" sz="1200" dirty="0">
                <a:solidFill>
                  <a:schemeClr val="bg1"/>
                </a:solidFill>
                <a:latin typeface="Ubuntu" panose="020B0504030602030204" pitchFamily="34" charset="0"/>
              </a:rPr>
            </a:br>
            <a:r>
              <a:rPr lang="en-US" sz="1200" dirty="0">
                <a:solidFill>
                  <a:schemeClr val="bg1"/>
                </a:solidFill>
                <a:latin typeface="Ubuntu" panose="020B0504030602030204" pitchFamily="34" charset="0"/>
              </a:rPr>
              <a:t/>
            </a:r>
            <a:br>
              <a:rPr lang="en-US" sz="1200" dirty="0">
                <a:solidFill>
                  <a:schemeClr val="bg1"/>
                </a:solidFill>
                <a:latin typeface="Ubuntu" panose="020B0504030602030204" pitchFamily="34" charset="0"/>
              </a:rPr>
            </a:br>
            <a:r>
              <a:rPr lang="en-US" sz="1200" dirty="0">
                <a:solidFill>
                  <a:schemeClr val="bg1"/>
                </a:solidFill>
                <a:latin typeface="Ubuntu" panose="020B0504030602030204" pitchFamily="34" charset="0"/>
              </a:rPr>
              <a:t/>
            </a:r>
            <a:br>
              <a:rPr lang="en-US" sz="1200" dirty="0">
                <a:solidFill>
                  <a:schemeClr val="bg1"/>
                </a:solidFill>
                <a:latin typeface="Ubuntu" panose="020B0504030602030204" pitchFamily="34" charset="0"/>
              </a:rPr>
            </a:br>
            <a:endParaRPr lang="en-US" sz="1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10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600"/>
          </a:xfrm>
          <a:prstGeom prst="rect">
            <a:avLst/>
          </a:prstGeom>
          <a:blipFill dpi="0" rotWithShape="1">
            <a:blip r:embed="rId2">
              <a:alphaModFix amt="23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oogle Shape;242;p27"/>
          <p:cNvSpPr txBox="1">
            <a:spLocks/>
          </p:cNvSpPr>
          <p:nvPr/>
        </p:nvSpPr>
        <p:spPr>
          <a:xfrm>
            <a:off x="3250970" y="618706"/>
            <a:ext cx="5257744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rPr lang="en-US" sz="8000" b="1" dirty="0"/>
              <a:t>5</a:t>
            </a:r>
            <a:r>
              <a:rPr lang="en-US" sz="8000" b="1" dirty="0" smtClean="0"/>
              <a:t>.</a:t>
            </a:r>
            <a:r>
              <a:rPr lang="en-US" sz="4000" b="1" dirty="0" smtClean="0"/>
              <a:t> </a:t>
            </a:r>
            <a:br>
              <a:rPr lang="en-US" sz="4000" b="1" dirty="0" smtClean="0"/>
            </a:br>
            <a:r>
              <a:rPr lang="en-US" sz="4000" b="1" dirty="0" smtClean="0"/>
              <a:t>Conclusion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03927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511425" y="477982"/>
            <a:ext cx="3517200" cy="10710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1318C8"/>
                </a:solidFill>
              </a:rPr>
              <a:t>Group 6</a:t>
            </a:r>
            <a:br>
              <a:rPr lang="en-US" dirty="0" smtClean="0">
                <a:solidFill>
                  <a:srgbClr val="1318C8"/>
                </a:solidFill>
              </a:rPr>
            </a:br>
            <a:r>
              <a:rPr lang="en-US" dirty="0" smtClean="0">
                <a:solidFill>
                  <a:srgbClr val="1318C8"/>
                </a:solidFill>
              </a:rPr>
              <a:t>- </a:t>
            </a:r>
            <a:r>
              <a:rPr lang="en-US" sz="1800" dirty="0" smtClean="0">
                <a:solidFill>
                  <a:srgbClr val="1318C8"/>
                </a:solidFill>
                <a:latin typeface="Ubuntu" panose="020B0504030602030204" pitchFamily="34" charset="0"/>
              </a:rPr>
              <a:t>Nucleus Software</a:t>
            </a:r>
            <a:r>
              <a:rPr lang="en-US" dirty="0" smtClean="0">
                <a:solidFill>
                  <a:srgbClr val="1318C8"/>
                </a:solidFill>
                <a:latin typeface="Ubuntu" panose="020B0504030602030204" pitchFamily="34" charset="0"/>
              </a:rPr>
              <a:t> - </a:t>
            </a:r>
            <a:endParaRPr dirty="0">
              <a:solidFill>
                <a:srgbClr val="1318C8"/>
              </a:solidFill>
              <a:latin typeface="Ubuntu" panose="020B0504030602030204" pitchFamily="34" charset="0"/>
            </a:endParaRPr>
          </a:p>
        </p:txBody>
      </p:sp>
      <p:sp>
        <p:nvSpPr>
          <p:cNvPr id="131" name="Google Shape;131;p19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 smtClean="0"/>
              <a:t>Group Members:</a:t>
            </a:r>
          </a:p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GB" sz="1600" dirty="0"/>
              <a:t>Gais El-AAsi </a:t>
            </a:r>
            <a:endParaRPr lang="en-GB" sz="1600" dirty="0" smtClean="0"/>
          </a:p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GB" sz="1600" dirty="0" err="1"/>
              <a:t>Deivydas</a:t>
            </a:r>
            <a:r>
              <a:rPr lang="en-GB" sz="1600" dirty="0"/>
              <a:t> </a:t>
            </a:r>
            <a:r>
              <a:rPr lang="en-GB" sz="1600" dirty="0" err="1"/>
              <a:t>Zibkus</a:t>
            </a:r>
            <a:r>
              <a:rPr lang="en-GB" sz="1600" dirty="0"/>
              <a:t> </a:t>
            </a:r>
            <a:endParaRPr lang="en-GB" sz="1600" dirty="0" smtClean="0"/>
          </a:p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GB" sz="1600" dirty="0"/>
              <a:t>Marcel </a:t>
            </a:r>
            <a:r>
              <a:rPr lang="en-GB" sz="1600" dirty="0" err="1"/>
              <a:t>Notenboom</a:t>
            </a:r>
            <a:r>
              <a:rPr lang="en-GB" sz="1600" dirty="0"/>
              <a:t> </a:t>
            </a:r>
            <a:endParaRPr lang="en-GB" sz="1600" dirty="0" smtClean="0"/>
          </a:p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GB" sz="1600" dirty="0"/>
              <a:t>Lukas </a:t>
            </a:r>
            <a:r>
              <a:rPr lang="en-GB" sz="1600" dirty="0" err="1"/>
              <a:t>Vaisnoras</a:t>
            </a:r>
            <a:r>
              <a:rPr lang="en-GB" sz="1600" dirty="0"/>
              <a:t> </a:t>
            </a:r>
            <a:endParaRPr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474" y="-55418"/>
            <a:ext cx="444701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6825" y="735520"/>
            <a:ext cx="5596200" cy="4293680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Overall, the system does perform some of the main features; unfortunately, it cannot be used due to the absence of an integrated graphical user interface for the Schedule Sheet.  </a:t>
            </a:r>
            <a:endParaRPr lang="en-US" dirty="0" smtClean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 smtClean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 smtClean="0"/>
          </a:p>
          <a:p>
            <a:pPr marL="139700" indent="0">
              <a:buNone/>
            </a:pPr>
            <a:r>
              <a:rPr lang="en-GB" dirty="0"/>
              <a:t>In the future, adding more functionalities to it, as well as integrating the existing functionalities with a graphical user interface would greatly improve its capabilities to truly become a work-planning tool. </a:t>
            </a:r>
            <a:endParaRPr lang="en-US" dirty="0"/>
          </a:p>
          <a:p>
            <a:pPr marL="13970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58265" y="252334"/>
            <a:ext cx="2467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1318C8"/>
                </a:solidFill>
                <a:latin typeface="Ubuntu" panose="020B0504030602030204" pitchFamily="34" charset="0"/>
              </a:rPr>
              <a:t>Conclusion</a:t>
            </a:r>
            <a:endParaRPr lang="en-US" sz="3600" dirty="0">
              <a:solidFill>
                <a:srgbClr val="1318C8"/>
              </a:solidFill>
              <a:latin typeface="Ubuntu" panose="020B05040306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58265" y="2385934"/>
            <a:ext cx="3198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1318C8"/>
                </a:solidFill>
                <a:latin typeface="Ubuntu" panose="020B0504030602030204" pitchFamily="34" charset="0"/>
              </a:rPr>
              <a:t>Project Future</a:t>
            </a:r>
            <a:endParaRPr lang="en-US" sz="3600" dirty="0">
              <a:solidFill>
                <a:srgbClr val="1318C8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81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143600"/>
          </a:xfrm>
          <a:prstGeom prst="rect">
            <a:avLst/>
          </a:prstGeom>
          <a:blipFill dpi="0" rotWithShape="1">
            <a:blip r:embed="rId3">
              <a:alphaModFix amt="3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 idx="4294967295"/>
          </p:nvPr>
        </p:nvSpPr>
        <p:spPr>
          <a:xfrm>
            <a:off x="2740430" y="-150914"/>
            <a:ext cx="5257744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 dirty="0" smtClean="0"/>
              <a:t>6.</a:t>
            </a:r>
            <a:r>
              <a:rPr lang="en" sz="4000" b="1" dirty="0" smtClean="0"/>
              <a:t> </a:t>
            </a:r>
            <a:br>
              <a:rPr lang="en" sz="4000" b="1" dirty="0" smtClean="0"/>
            </a:br>
            <a:r>
              <a:rPr lang="en" sz="4000" b="1" dirty="0" smtClean="0"/>
              <a:t>Process Report</a:t>
            </a:r>
            <a:endParaRPr sz="4000" b="1" dirty="0"/>
          </a:p>
        </p:txBody>
      </p:sp>
    </p:spTree>
    <p:extLst>
      <p:ext uri="{BB962C8B-B14F-4D97-AF65-F5344CB8AC3E}">
        <p14:creationId xmlns:p14="http://schemas.microsoft.com/office/powerpoint/2010/main" val="144242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38724" y="0"/>
            <a:ext cx="4105275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1"/>
            <a:ext cx="5038724" cy="51435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5038724" cy="1287780"/>
          </a:xfrm>
          <a:prstGeom prst="rect">
            <a:avLst/>
          </a:prstGeom>
          <a:solidFill>
            <a:srgbClr val="131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Ubuntu" panose="020B0504030602030204" pitchFamily="34" charset="0"/>
              </a:rPr>
              <a:t>That is how it actually felt like</a:t>
            </a:r>
            <a:endParaRPr lang="en-US" sz="24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835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4"/>
          <p:cNvSpPr/>
          <p:nvPr/>
        </p:nvSpPr>
        <p:spPr>
          <a:xfrm>
            <a:off x="3258321" y="2838779"/>
            <a:ext cx="472800" cy="472800"/>
          </a:xfrm>
          <a:prstGeom prst="ellipse">
            <a:avLst/>
          </a:prstGeom>
          <a:solidFill>
            <a:srgbClr val="FFA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4"/>
          <p:cNvSpPr/>
          <p:nvPr/>
        </p:nvSpPr>
        <p:spPr>
          <a:xfrm>
            <a:off x="6673935" y="689730"/>
            <a:ext cx="472800" cy="472800"/>
          </a:xfrm>
          <a:prstGeom prst="ellipse">
            <a:avLst/>
          </a:prstGeom>
          <a:solidFill>
            <a:srgbClr val="F670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4"/>
          <p:cNvSpPr/>
          <p:nvPr/>
        </p:nvSpPr>
        <p:spPr>
          <a:xfrm>
            <a:off x="4920310" y="675278"/>
            <a:ext cx="472800" cy="472800"/>
          </a:xfrm>
          <a:prstGeom prst="ellipse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4"/>
          <p:cNvSpPr/>
          <p:nvPr/>
        </p:nvSpPr>
        <p:spPr>
          <a:xfrm>
            <a:off x="2991618" y="633677"/>
            <a:ext cx="472800" cy="472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4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review some </a:t>
            </a:r>
            <a:r>
              <a:rPr lang="en" dirty="0" smtClean="0"/>
              <a:t>conclusions</a:t>
            </a:r>
            <a:endParaRPr dirty="0"/>
          </a:p>
        </p:txBody>
      </p:sp>
      <p:sp>
        <p:nvSpPr>
          <p:cNvPr id="376" name="Google Shape;376;p34"/>
          <p:cNvSpPr txBox="1">
            <a:spLocks noGrp="1"/>
          </p:cNvSpPr>
          <p:nvPr>
            <p:ph type="body" idx="1"/>
          </p:nvPr>
        </p:nvSpPr>
        <p:spPr>
          <a:xfrm>
            <a:off x="2719349" y="1308356"/>
            <a:ext cx="1881677" cy="13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GB" b="1" dirty="0"/>
              <a:t>The presented workload is real!</a:t>
            </a:r>
            <a:r>
              <a:rPr lang="en-GB" dirty="0"/>
              <a:t> </a:t>
            </a:r>
          </a:p>
          <a:p>
            <a:pPr marL="0" lvl="0" indent="0">
              <a:buNone/>
            </a:pPr>
            <a:r>
              <a:rPr lang="en-GB" dirty="0"/>
              <a:t>D</a:t>
            </a:r>
            <a:r>
              <a:rPr lang="en-GB" dirty="0" smtClean="0"/>
              <a:t>uring </a:t>
            </a:r>
            <a:r>
              <a:rPr lang="en-GB" dirty="0"/>
              <a:t>the semester project we realized that we actually had to work more and still not be able to do everything that we indented to</a:t>
            </a:r>
            <a:r>
              <a:rPr lang="en" dirty="0" smtClean="0"/>
              <a:t>.</a:t>
            </a:r>
            <a:endParaRPr dirty="0"/>
          </a:p>
        </p:txBody>
      </p:sp>
      <p:sp>
        <p:nvSpPr>
          <p:cNvPr id="377" name="Google Shape;377;p34"/>
          <p:cNvSpPr txBox="1">
            <a:spLocks noGrp="1"/>
          </p:cNvSpPr>
          <p:nvPr>
            <p:ph type="body" idx="2"/>
          </p:nvPr>
        </p:nvSpPr>
        <p:spPr>
          <a:xfrm>
            <a:off x="3056939" y="3508512"/>
            <a:ext cx="2617969" cy="13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GB" b="1" dirty="0"/>
              <a:t>Supervisors’ knowledge and guidance are very valuable, so use </a:t>
            </a:r>
            <a:r>
              <a:rPr lang="en-GB" b="1" dirty="0" smtClean="0"/>
              <a:t>it!</a:t>
            </a:r>
            <a:r>
              <a:rPr lang="en-GB" dirty="0" smtClean="0"/>
              <a:t> </a:t>
            </a:r>
          </a:p>
          <a:p>
            <a:pPr marL="0" lvl="0" indent="0">
              <a:buNone/>
            </a:pPr>
            <a:r>
              <a:rPr lang="en-US" dirty="0"/>
              <a:t>Every time  we were uncertain we asked and we got an answer, it would have been foolish to not rely on </a:t>
            </a:r>
            <a:r>
              <a:rPr lang="en-US" dirty="0" smtClean="0"/>
              <a:t>that.</a:t>
            </a:r>
            <a:endParaRPr lang="en-US" dirty="0"/>
          </a:p>
        </p:txBody>
      </p:sp>
      <p:sp>
        <p:nvSpPr>
          <p:cNvPr id="378" name="Google Shape;378;p34"/>
          <p:cNvSpPr txBox="1">
            <a:spLocks noGrp="1"/>
          </p:cNvSpPr>
          <p:nvPr>
            <p:ph type="body" idx="3"/>
          </p:nvPr>
        </p:nvSpPr>
        <p:spPr>
          <a:xfrm>
            <a:off x="6443264" y="1291320"/>
            <a:ext cx="2548336" cy="13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GB" b="1" dirty="0"/>
              <a:t>Group work is not easy, even with a nice </a:t>
            </a:r>
            <a:r>
              <a:rPr lang="en-GB" b="1" dirty="0" smtClean="0"/>
              <a:t>group!</a:t>
            </a:r>
          </a:p>
          <a:p>
            <a:pPr marL="0" lvl="0" indent="0">
              <a:buNone/>
            </a:pPr>
            <a:r>
              <a:rPr lang="en-GB" dirty="0"/>
              <a:t>I</a:t>
            </a:r>
            <a:r>
              <a:rPr lang="en-GB" dirty="0" smtClean="0"/>
              <a:t>t </a:t>
            </a:r>
            <a:r>
              <a:rPr lang="en-GB" dirty="0"/>
              <a:t>is important to understand that different people work in different ways, have different visions and ideas.</a:t>
            </a:r>
            <a:endParaRPr dirty="0"/>
          </a:p>
        </p:txBody>
      </p:sp>
      <p:sp>
        <p:nvSpPr>
          <p:cNvPr id="380" name="Google Shape;380;p34"/>
          <p:cNvSpPr txBox="1">
            <a:spLocks noGrp="1"/>
          </p:cNvSpPr>
          <p:nvPr>
            <p:ph type="body" idx="1"/>
          </p:nvPr>
        </p:nvSpPr>
        <p:spPr>
          <a:xfrm>
            <a:off x="4636802" y="1308356"/>
            <a:ext cx="1789800" cy="13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GB" b="1" dirty="0"/>
              <a:t>Do not try to do more than you </a:t>
            </a:r>
            <a:r>
              <a:rPr lang="en-GB" b="1" dirty="0" smtClean="0"/>
              <a:t>can</a:t>
            </a:r>
            <a:r>
              <a:rPr lang="en-GB" dirty="0" smtClean="0"/>
              <a:t>!</a:t>
            </a:r>
          </a:p>
          <a:p>
            <a:pPr marL="0" lvl="0" indent="0">
              <a:buNone/>
            </a:pPr>
            <a:r>
              <a:rPr lang="en-GB" dirty="0" smtClean="0"/>
              <a:t>It </a:t>
            </a:r>
            <a:r>
              <a:rPr lang="en-GB" dirty="0"/>
              <a:t>is important to define your own delimitation not only the </a:t>
            </a:r>
            <a:r>
              <a:rPr lang="en-GB" dirty="0" smtClean="0"/>
              <a:t>provided.</a:t>
            </a:r>
            <a:endParaRPr dirty="0"/>
          </a:p>
        </p:txBody>
      </p:sp>
      <p:sp>
        <p:nvSpPr>
          <p:cNvPr id="381" name="Google Shape;381;p34"/>
          <p:cNvSpPr txBox="1">
            <a:spLocks noGrp="1"/>
          </p:cNvSpPr>
          <p:nvPr>
            <p:ph type="body" idx="2"/>
          </p:nvPr>
        </p:nvSpPr>
        <p:spPr>
          <a:xfrm>
            <a:off x="6267840" y="3478698"/>
            <a:ext cx="2662800" cy="13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GB" b="1" dirty="0"/>
              <a:t>Understand that Semester Project is a learning </a:t>
            </a:r>
            <a:r>
              <a:rPr lang="en-GB" b="1" dirty="0" smtClean="0"/>
              <a:t>tool!</a:t>
            </a:r>
          </a:p>
          <a:p>
            <a:pPr marL="0" lvl="0" indent="0">
              <a:buNone/>
            </a:pPr>
            <a:r>
              <a:rPr lang="en-GB" dirty="0"/>
              <a:t>W</a:t>
            </a:r>
            <a:r>
              <a:rPr lang="en-GB" dirty="0" smtClean="0"/>
              <a:t>e </a:t>
            </a:r>
            <a:r>
              <a:rPr lang="en-GB" dirty="0"/>
              <a:t>did not think about the semester project as a learning project it made us falling into the idea that we can provide a fully functioning system that will solve all the issues presented in the case </a:t>
            </a:r>
            <a:r>
              <a:rPr lang="en-GB" dirty="0" smtClean="0"/>
              <a:t>presentation.</a:t>
            </a:r>
            <a:endParaRPr dirty="0"/>
          </a:p>
        </p:txBody>
      </p:sp>
      <p:sp>
        <p:nvSpPr>
          <p:cNvPr id="389" name="Google Shape;389;p34"/>
          <p:cNvSpPr/>
          <p:nvPr/>
        </p:nvSpPr>
        <p:spPr>
          <a:xfrm>
            <a:off x="6602911" y="903790"/>
            <a:ext cx="427360" cy="427360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434343"/>
              </a:highlight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391321" y="2861531"/>
            <a:ext cx="601005" cy="617167"/>
            <a:chOff x="5055108" y="2719263"/>
            <a:chExt cx="601005" cy="617167"/>
          </a:xfrm>
        </p:grpSpPr>
        <p:sp>
          <p:nvSpPr>
            <p:cNvPr id="372" name="Google Shape;372;p34"/>
            <p:cNvSpPr/>
            <p:nvPr/>
          </p:nvSpPr>
          <p:spPr>
            <a:xfrm>
              <a:off x="5183313" y="2719263"/>
              <a:ext cx="472800" cy="472800"/>
            </a:xfrm>
            <a:prstGeom prst="ellipse">
              <a:avLst/>
            </a:prstGeom>
            <a:solidFill>
              <a:srgbClr val="1318C8">
                <a:alpha val="59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0" name="Google Shape;390;p34"/>
            <p:cNvGrpSpPr/>
            <p:nvPr/>
          </p:nvGrpSpPr>
          <p:grpSpPr>
            <a:xfrm>
              <a:off x="5055108" y="2858407"/>
              <a:ext cx="455918" cy="478023"/>
              <a:chOff x="5961125" y="1623900"/>
              <a:chExt cx="427450" cy="448175"/>
            </a:xfrm>
          </p:grpSpPr>
          <p:sp>
            <p:nvSpPr>
              <p:cNvPr id="391" name="Google Shape;391;p34"/>
              <p:cNvSpPr/>
              <p:nvPr/>
            </p:nvSpPr>
            <p:spPr>
              <a:xfrm>
                <a:off x="5961125" y="1678700"/>
                <a:ext cx="376925" cy="376925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15077" fill="none" extrusionOk="0">
                    <a:moveTo>
                      <a:pt x="11813" y="1340"/>
                    </a:moveTo>
                    <a:lnTo>
                      <a:pt x="11813" y="1340"/>
                    </a:lnTo>
                    <a:lnTo>
                      <a:pt x="11350" y="1024"/>
                    </a:lnTo>
                    <a:lnTo>
                      <a:pt x="10863" y="780"/>
                    </a:lnTo>
                    <a:lnTo>
                      <a:pt x="10351" y="537"/>
                    </a:lnTo>
                    <a:lnTo>
                      <a:pt x="9816" y="342"/>
                    </a:lnTo>
                    <a:lnTo>
                      <a:pt x="9280" y="196"/>
                    </a:lnTo>
                    <a:lnTo>
                      <a:pt x="8720" y="98"/>
                    </a:lnTo>
                    <a:lnTo>
                      <a:pt x="8135" y="25"/>
                    </a:lnTo>
                    <a:lnTo>
                      <a:pt x="7551" y="1"/>
                    </a:lnTo>
                    <a:lnTo>
                      <a:pt x="7551" y="1"/>
                    </a:lnTo>
                    <a:lnTo>
                      <a:pt x="7161" y="1"/>
                    </a:lnTo>
                    <a:lnTo>
                      <a:pt x="6771" y="50"/>
                    </a:lnTo>
                    <a:lnTo>
                      <a:pt x="6406" y="98"/>
                    </a:lnTo>
                    <a:lnTo>
                      <a:pt x="6041" y="147"/>
                    </a:lnTo>
                    <a:lnTo>
                      <a:pt x="5675" y="244"/>
                    </a:lnTo>
                    <a:lnTo>
                      <a:pt x="5310" y="342"/>
                    </a:lnTo>
                    <a:lnTo>
                      <a:pt x="4969" y="464"/>
                    </a:lnTo>
                    <a:lnTo>
                      <a:pt x="4628" y="585"/>
                    </a:lnTo>
                    <a:lnTo>
                      <a:pt x="4287" y="731"/>
                    </a:lnTo>
                    <a:lnTo>
                      <a:pt x="3970" y="902"/>
                    </a:lnTo>
                    <a:lnTo>
                      <a:pt x="3654" y="1097"/>
                    </a:lnTo>
                    <a:lnTo>
                      <a:pt x="3337" y="1292"/>
                    </a:lnTo>
                    <a:lnTo>
                      <a:pt x="3045" y="1486"/>
                    </a:lnTo>
                    <a:lnTo>
                      <a:pt x="2753" y="1730"/>
                    </a:lnTo>
                    <a:lnTo>
                      <a:pt x="2485" y="1949"/>
                    </a:lnTo>
                    <a:lnTo>
                      <a:pt x="2217" y="2217"/>
                    </a:lnTo>
                    <a:lnTo>
                      <a:pt x="1973" y="2461"/>
                    </a:lnTo>
                    <a:lnTo>
                      <a:pt x="1730" y="2753"/>
                    </a:lnTo>
                    <a:lnTo>
                      <a:pt x="1510" y="3021"/>
                    </a:lnTo>
                    <a:lnTo>
                      <a:pt x="1291" y="3313"/>
                    </a:lnTo>
                    <a:lnTo>
                      <a:pt x="1096" y="3630"/>
                    </a:lnTo>
                    <a:lnTo>
                      <a:pt x="926" y="3946"/>
                    </a:lnTo>
                    <a:lnTo>
                      <a:pt x="755" y="4263"/>
                    </a:lnTo>
                    <a:lnTo>
                      <a:pt x="609" y="4604"/>
                    </a:lnTo>
                    <a:lnTo>
                      <a:pt x="463" y="4945"/>
                    </a:lnTo>
                    <a:lnTo>
                      <a:pt x="341" y="5286"/>
                    </a:lnTo>
                    <a:lnTo>
                      <a:pt x="244" y="5651"/>
                    </a:lnTo>
                    <a:lnTo>
                      <a:pt x="171" y="6016"/>
                    </a:lnTo>
                    <a:lnTo>
                      <a:pt x="98" y="6382"/>
                    </a:lnTo>
                    <a:lnTo>
                      <a:pt x="49" y="6771"/>
                    </a:lnTo>
                    <a:lnTo>
                      <a:pt x="25" y="7137"/>
                    </a:lnTo>
                    <a:lnTo>
                      <a:pt x="0" y="7526"/>
                    </a:lnTo>
                    <a:lnTo>
                      <a:pt x="0" y="7526"/>
                    </a:lnTo>
                    <a:lnTo>
                      <a:pt x="25" y="7916"/>
                    </a:lnTo>
                    <a:lnTo>
                      <a:pt x="49" y="8306"/>
                    </a:lnTo>
                    <a:lnTo>
                      <a:pt x="98" y="8671"/>
                    </a:lnTo>
                    <a:lnTo>
                      <a:pt x="171" y="9061"/>
                    </a:lnTo>
                    <a:lnTo>
                      <a:pt x="244" y="9426"/>
                    </a:lnTo>
                    <a:lnTo>
                      <a:pt x="341" y="9767"/>
                    </a:lnTo>
                    <a:lnTo>
                      <a:pt x="463" y="10132"/>
                    </a:lnTo>
                    <a:lnTo>
                      <a:pt x="609" y="10473"/>
                    </a:lnTo>
                    <a:lnTo>
                      <a:pt x="755" y="10790"/>
                    </a:lnTo>
                    <a:lnTo>
                      <a:pt x="926" y="11131"/>
                    </a:lnTo>
                    <a:lnTo>
                      <a:pt x="1096" y="11448"/>
                    </a:lnTo>
                    <a:lnTo>
                      <a:pt x="1291" y="11740"/>
                    </a:lnTo>
                    <a:lnTo>
                      <a:pt x="1510" y="12032"/>
                    </a:lnTo>
                    <a:lnTo>
                      <a:pt x="1730" y="12324"/>
                    </a:lnTo>
                    <a:lnTo>
                      <a:pt x="1973" y="12592"/>
                    </a:lnTo>
                    <a:lnTo>
                      <a:pt x="2217" y="12860"/>
                    </a:lnTo>
                    <a:lnTo>
                      <a:pt x="2485" y="13104"/>
                    </a:lnTo>
                    <a:lnTo>
                      <a:pt x="2753" y="13347"/>
                    </a:lnTo>
                    <a:lnTo>
                      <a:pt x="3045" y="13567"/>
                    </a:lnTo>
                    <a:lnTo>
                      <a:pt x="3337" y="13786"/>
                    </a:lnTo>
                    <a:lnTo>
                      <a:pt x="3654" y="13981"/>
                    </a:lnTo>
                    <a:lnTo>
                      <a:pt x="3970" y="14151"/>
                    </a:lnTo>
                    <a:lnTo>
                      <a:pt x="4287" y="14322"/>
                    </a:lnTo>
                    <a:lnTo>
                      <a:pt x="4628" y="14468"/>
                    </a:lnTo>
                    <a:lnTo>
                      <a:pt x="4969" y="14614"/>
                    </a:lnTo>
                    <a:lnTo>
                      <a:pt x="5310" y="14736"/>
                    </a:lnTo>
                    <a:lnTo>
                      <a:pt x="5675" y="14833"/>
                    </a:lnTo>
                    <a:lnTo>
                      <a:pt x="6041" y="14906"/>
                    </a:lnTo>
                    <a:lnTo>
                      <a:pt x="6406" y="14979"/>
                    </a:lnTo>
                    <a:lnTo>
                      <a:pt x="6771" y="15028"/>
                    </a:lnTo>
                    <a:lnTo>
                      <a:pt x="7161" y="15052"/>
                    </a:lnTo>
                    <a:lnTo>
                      <a:pt x="7551" y="15077"/>
                    </a:lnTo>
                    <a:lnTo>
                      <a:pt x="7551" y="15077"/>
                    </a:lnTo>
                    <a:lnTo>
                      <a:pt x="7940" y="15052"/>
                    </a:lnTo>
                    <a:lnTo>
                      <a:pt x="8306" y="15028"/>
                    </a:lnTo>
                    <a:lnTo>
                      <a:pt x="8695" y="14979"/>
                    </a:lnTo>
                    <a:lnTo>
                      <a:pt x="9061" y="14906"/>
                    </a:lnTo>
                    <a:lnTo>
                      <a:pt x="9426" y="14833"/>
                    </a:lnTo>
                    <a:lnTo>
                      <a:pt x="9791" y="14736"/>
                    </a:lnTo>
                    <a:lnTo>
                      <a:pt x="10132" y="14614"/>
                    </a:lnTo>
                    <a:lnTo>
                      <a:pt x="10473" y="14468"/>
                    </a:lnTo>
                    <a:lnTo>
                      <a:pt x="10814" y="14322"/>
                    </a:lnTo>
                    <a:lnTo>
                      <a:pt x="11131" y="14151"/>
                    </a:lnTo>
                    <a:lnTo>
                      <a:pt x="11447" y="13981"/>
                    </a:lnTo>
                    <a:lnTo>
                      <a:pt x="11764" y="13786"/>
                    </a:lnTo>
                    <a:lnTo>
                      <a:pt x="12056" y="13567"/>
                    </a:lnTo>
                    <a:lnTo>
                      <a:pt x="12348" y="13347"/>
                    </a:lnTo>
                    <a:lnTo>
                      <a:pt x="12616" y="13104"/>
                    </a:lnTo>
                    <a:lnTo>
                      <a:pt x="12884" y="12860"/>
                    </a:lnTo>
                    <a:lnTo>
                      <a:pt x="13128" y="12592"/>
                    </a:lnTo>
                    <a:lnTo>
                      <a:pt x="13371" y="12324"/>
                    </a:lnTo>
                    <a:lnTo>
                      <a:pt x="13591" y="12032"/>
                    </a:lnTo>
                    <a:lnTo>
                      <a:pt x="13785" y="11740"/>
                    </a:lnTo>
                    <a:lnTo>
                      <a:pt x="13980" y="11448"/>
                    </a:lnTo>
                    <a:lnTo>
                      <a:pt x="14175" y="11131"/>
                    </a:lnTo>
                    <a:lnTo>
                      <a:pt x="14346" y="10790"/>
                    </a:lnTo>
                    <a:lnTo>
                      <a:pt x="14492" y="10473"/>
                    </a:lnTo>
                    <a:lnTo>
                      <a:pt x="14613" y="10132"/>
                    </a:lnTo>
                    <a:lnTo>
                      <a:pt x="14735" y="9767"/>
                    </a:lnTo>
                    <a:lnTo>
                      <a:pt x="14857" y="9426"/>
                    </a:lnTo>
                    <a:lnTo>
                      <a:pt x="14930" y="9061"/>
                    </a:lnTo>
                    <a:lnTo>
                      <a:pt x="15003" y="8671"/>
                    </a:lnTo>
                    <a:lnTo>
                      <a:pt x="15052" y="8306"/>
                    </a:lnTo>
                    <a:lnTo>
                      <a:pt x="15076" y="7916"/>
                    </a:lnTo>
                    <a:lnTo>
                      <a:pt x="15076" y="7526"/>
                    </a:lnTo>
                    <a:lnTo>
                      <a:pt x="15076" y="7526"/>
                    </a:lnTo>
                    <a:lnTo>
                      <a:pt x="15052" y="6918"/>
                    </a:lnTo>
                    <a:lnTo>
                      <a:pt x="14979" y="6309"/>
                    </a:lnTo>
                    <a:lnTo>
                      <a:pt x="14857" y="5724"/>
                    </a:lnTo>
                    <a:lnTo>
                      <a:pt x="14687" y="5164"/>
                    </a:lnTo>
                    <a:lnTo>
                      <a:pt x="14492" y="4604"/>
                    </a:lnTo>
                    <a:lnTo>
                      <a:pt x="14248" y="4068"/>
                    </a:lnTo>
                    <a:lnTo>
                      <a:pt x="13956" y="3581"/>
                    </a:lnTo>
                    <a:lnTo>
                      <a:pt x="13615" y="3094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2" name="Google Shape;392;p34"/>
              <p:cNvSpPr/>
              <p:nvPr/>
            </p:nvSpPr>
            <p:spPr>
              <a:xfrm>
                <a:off x="6009825" y="1727425"/>
                <a:ext cx="279500" cy="279500"/>
              </a:xfrm>
              <a:custGeom>
                <a:avLst/>
                <a:gdLst/>
                <a:ahLst/>
                <a:cxnLst/>
                <a:rect l="l" t="t" r="r" b="b"/>
                <a:pathLst>
                  <a:path w="11180" h="11180" fill="none" extrusionOk="0">
                    <a:moveTo>
                      <a:pt x="10181" y="2387"/>
                    </a:moveTo>
                    <a:lnTo>
                      <a:pt x="10181" y="2387"/>
                    </a:lnTo>
                    <a:lnTo>
                      <a:pt x="10400" y="2728"/>
                    </a:lnTo>
                    <a:lnTo>
                      <a:pt x="10595" y="3093"/>
                    </a:lnTo>
                    <a:lnTo>
                      <a:pt x="10766" y="3483"/>
                    </a:lnTo>
                    <a:lnTo>
                      <a:pt x="10912" y="3873"/>
                    </a:lnTo>
                    <a:lnTo>
                      <a:pt x="11034" y="4287"/>
                    </a:lnTo>
                    <a:lnTo>
                      <a:pt x="11107" y="4701"/>
                    </a:lnTo>
                    <a:lnTo>
                      <a:pt x="11180" y="5139"/>
                    </a:lnTo>
                    <a:lnTo>
                      <a:pt x="11180" y="5577"/>
                    </a:lnTo>
                    <a:lnTo>
                      <a:pt x="11180" y="5577"/>
                    </a:lnTo>
                    <a:lnTo>
                      <a:pt x="11155" y="6162"/>
                    </a:lnTo>
                    <a:lnTo>
                      <a:pt x="11082" y="6722"/>
                    </a:lnTo>
                    <a:lnTo>
                      <a:pt x="10936" y="7234"/>
                    </a:lnTo>
                    <a:lnTo>
                      <a:pt x="10741" y="7769"/>
                    </a:lnTo>
                    <a:lnTo>
                      <a:pt x="10522" y="8257"/>
                    </a:lnTo>
                    <a:lnTo>
                      <a:pt x="10230" y="8695"/>
                    </a:lnTo>
                    <a:lnTo>
                      <a:pt x="9913" y="9133"/>
                    </a:lnTo>
                    <a:lnTo>
                      <a:pt x="9548" y="9523"/>
                    </a:lnTo>
                    <a:lnTo>
                      <a:pt x="9158" y="9888"/>
                    </a:lnTo>
                    <a:lnTo>
                      <a:pt x="8720" y="10205"/>
                    </a:lnTo>
                    <a:lnTo>
                      <a:pt x="8257" y="10497"/>
                    </a:lnTo>
                    <a:lnTo>
                      <a:pt x="7770" y="10741"/>
                    </a:lnTo>
                    <a:lnTo>
                      <a:pt x="7259" y="10911"/>
                    </a:lnTo>
                    <a:lnTo>
                      <a:pt x="6723" y="11057"/>
                    </a:lnTo>
                    <a:lnTo>
                      <a:pt x="6163" y="11155"/>
                    </a:lnTo>
                    <a:lnTo>
                      <a:pt x="5603" y="11179"/>
                    </a:lnTo>
                    <a:lnTo>
                      <a:pt x="5603" y="11179"/>
                    </a:lnTo>
                    <a:lnTo>
                      <a:pt x="5018" y="11155"/>
                    </a:lnTo>
                    <a:lnTo>
                      <a:pt x="4482" y="11057"/>
                    </a:lnTo>
                    <a:lnTo>
                      <a:pt x="3946" y="10911"/>
                    </a:lnTo>
                    <a:lnTo>
                      <a:pt x="3435" y="10741"/>
                    </a:lnTo>
                    <a:lnTo>
                      <a:pt x="2948" y="10497"/>
                    </a:lnTo>
                    <a:lnTo>
                      <a:pt x="2485" y="10205"/>
                    </a:lnTo>
                    <a:lnTo>
                      <a:pt x="2047" y="9888"/>
                    </a:lnTo>
                    <a:lnTo>
                      <a:pt x="1657" y="9523"/>
                    </a:lnTo>
                    <a:lnTo>
                      <a:pt x="1292" y="9133"/>
                    </a:lnTo>
                    <a:lnTo>
                      <a:pt x="975" y="8695"/>
                    </a:lnTo>
                    <a:lnTo>
                      <a:pt x="683" y="8257"/>
                    </a:lnTo>
                    <a:lnTo>
                      <a:pt x="464" y="7769"/>
                    </a:lnTo>
                    <a:lnTo>
                      <a:pt x="269" y="7234"/>
                    </a:lnTo>
                    <a:lnTo>
                      <a:pt x="123" y="6722"/>
                    </a:lnTo>
                    <a:lnTo>
                      <a:pt x="50" y="6162"/>
                    </a:lnTo>
                    <a:lnTo>
                      <a:pt x="1" y="5577"/>
                    </a:lnTo>
                    <a:lnTo>
                      <a:pt x="1" y="5577"/>
                    </a:lnTo>
                    <a:lnTo>
                      <a:pt x="50" y="5017"/>
                    </a:lnTo>
                    <a:lnTo>
                      <a:pt x="123" y="4457"/>
                    </a:lnTo>
                    <a:lnTo>
                      <a:pt x="269" y="3921"/>
                    </a:lnTo>
                    <a:lnTo>
                      <a:pt x="464" y="3410"/>
                    </a:lnTo>
                    <a:lnTo>
                      <a:pt x="683" y="2923"/>
                    </a:lnTo>
                    <a:lnTo>
                      <a:pt x="975" y="2460"/>
                    </a:lnTo>
                    <a:lnTo>
                      <a:pt x="1292" y="2046"/>
                    </a:lnTo>
                    <a:lnTo>
                      <a:pt x="1657" y="1632"/>
                    </a:lnTo>
                    <a:lnTo>
                      <a:pt x="2047" y="1267"/>
                    </a:lnTo>
                    <a:lnTo>
                      <a:pt x="2485" y="950"/>
                    </a:lnTo>
                    <a:lnTo>
                      <a:pt x="2948" y="682"/>
                    </a:lnTo>
                    <a:lnTo>
                      <a:pt x="3435" y="439"/>
                    </a:lnTo>
                    <a:lnTo>
                      <a:pt x="3946" y="244"/>
                    </a:lnTo>
                    <a:lnTo>
                      <a:pt x="4482" y="122"/>
                    </a:lnTo>
                    <a:lnTo>
                      <a:pt x="5018" y="25"/>
                    </a:lnTo>
                    <a:lnTo>
                      <a:pt x="5603" y="0"/>
                    </a:lnTo>
                    <a:lnTo>
                      <a:pt x="5603" y="0"/>
                    </a:lnTo>
                    <a:lnTo>
                      <a:pt x="6041" y="25"/>
                    </a:lnTo>
                    <a:lnTo>
                      <a:pt x="6479" y="73"/>
                    </a:lnTo>
                    <a:lnTo>
                      <a:pt x="6893" y="146"/>
                    </a:lnTo>
                    <a:lnTo>
                      <a:pt x="7307" y="268"/>
                    </a:lnTo>
                    <a:lnTo>
                      <a:pt x="7697" y="414"/>
                    </a:lnTo>
                    <a:lnTo>
                      <a:pt x="8087" y="585"/>
                    </a:lnTo>
                    <a:lnTo>
                      <a:pt x="8452" y="780"/>
                    </a:lnTo>
                    <a:lnTo>
                      <a:pt x="8793" y="999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3" name="Google Shape;393;p34"/>
              <p:cNvSpPr/>
              <p:nvPr/>
            </p:nvSpPr>
            <p:spPr>
              <a:xfrm>
                <a:off x="6107250" y="1824850"/>
                <a:ext cx="84650" cy="84650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3386" fill="none" extrusionOk="0">
                    <a:moveTo>
                      <a:pt x="3362" y="1388"/>
                    </a:moveTo>
                    <a:lnTo>
                      <a:pt x="3362" y="1388"/>
                    </a:lnTo>
                    <a:lnTo>
                      <a:pt x="3386" y="1680"/>
                    </a:lnTo>
                    <a:lnTo>
                      <a:pt x="3386" y="1680"/>
                    </a:lnTo>
                    <a:lnTo>
                      <a:pt x="3386" y="1851"/>
                    </a:lnTo>
                    <a:lnTo>
                      <a:pt x="3362" y="2021"/>
                    </a:lnTo>
                    <a:lnTo>
                      <a:pt x="3313" y="2192"/>
                    </a:lnTo>
                    <a:lnTo>
                      <a:pt x="3264" y="2338"/>
                    </a:lnTo>
                    <a:lnTo>
                      <a:pt x="3191" y="2484"/>
                    </a:lnTo>
                    <a:lnTo>
                      <a:pt x="3118" y="2630"/>
                    </a:lnTo>
                    <a:lnTo>
                      <a:pt x="3021" y="2776"/>
                    </a:lnTo>
                    <a:lnTo>
                      <a:pt x="2899" y="2898"/>
                    </a:lnTo>
                    <a:lnTo>
                      <a:pt x="2777" y="2996"/>
                    </a:lnTo>
                    <a:lnTo>
                      <a:pt x="2655" y="3093"/>
                    </a:lnTo>
                    <a:lnTo>
                      <a:pt x="2509" y="3191"/>
                    </a:lnTo>
                    <a:lnTo>
                      <a:pt x="2363" y="3239"/>
                    </a:lnTo>
                    <a:lnTo>
                      <a:pt x="2217" y="3312"/>
                    </a:lnTo>
                    <a:lnTo>
                      <a:pt x="2046" y="3337"/>
                    </a:lnTo>
                    <a:lnTo>
                      <a:pt x="1876" y="3385"/>
                    </a:lnTo>
                    <a:lnTo>
                      <a:pt x="1706" y="3385"/>
                    </a:lnTo>
                    <a:lnTo>
                      <a:pt x="1706" y="3385"/>
                    </a:lnTo>
                    <a:lnTo>
                      <a:pt x="1535" y="3385"/>
                    </a:lnTo>
                    <a:lnTo>
                      <a:pt x="1365" y="3337"/>
                    </a:lnTo>
                    <a:lnTo>
                      <a:pt x="1194" y="3312"/>
                    </a:lnTo>
                    <a:lnTo>
                      <a:pt x="1048" y="3239"/>
                    </a:lnTo>
                    <a:lnTo>
                      <a:pt x="902" y="3191"/>
                    </a:lnTo>
                    <a:lnTo>
                      <a:pt x="756" y="3093"/>
                    </a:lnTo>
                    <a:lnTo>
                      <a:pt x="634" y="2996"/>
                    </a:lnTo>
                    <a:lnTo>
                      <a:pt x="512" y="2898"/>
                    </a:lnTo>
                    <a:lnTo>
                      <a:pt x="390" y="2776"/>
                    </a:lnTo>
                    <a:lnTo>
                      <a:pt x="293" y="2630"/>
                    </a:lnTo>
                    <a:lnTo>
                      <a:pt x="220" y="2484"/>
                    </a:lnTo>
                    <a:lnTo>
                      <a:pt x="147" y="2338"/>
                    </a:lnTo>
                    <a:lnTo>
                      <a:pt x="74" y="2192"/>
                    </a:lnTo>
                    <a:lnTo>
                      <a:pt x="49" y="2021"/>
                    </a:lnTo>
                    <a:lnTo>
                      <a:pt x="25" y="1851"/>
                    </a:lnTo>
                    <a:lnTo>
                      <a:pt x="1" y="1680"/>
                    </a:lnTo>
                    <a:lnTo>
                      <a:pt x="1" y="1680"/>
                    </a:lnTo>
                    <a:lnTo>
                      <a:pt x="25" y="1510"/>
                    </a:lnTo>
                    <a:lnTo>
                      <a:pt x="49" y="1340"/>
                    </a:lnTo>
                    <a:lnTo>
                      <a:pt x="74" y="1193"/>
                    </a:lnTo>
                    <a:lnTo>
                      <a:pt x="147" y="1023"/>
                    </a:lnTo>
                    <a:lnTo>
                      <a:pt x="220" y="877"/>
                    </a:lnTo>
                    <a:lnTo>
                      <a:pt x="293" y="731"/>
                    </a:lnTo>
                    <a:lnTo>
                      <a:pt x="390" y="609"/>
                    </a:lnTo>
                    <a:lnTo>
                      <a:pt x="512" y="487"/>
                    </a:lnTo>
                    <a:lnTo>
                      <a:pt x="634" y="390"/>
                    </a:lnTo>
                    <a:lnTo>
                      <a:pt x="756" y="292"/>
                    </a:lnTo>
                    <a:lnTo>
                      <a:pt x="902" y="195"/>
                    </a:lnTo>
                    <a:lnTo>
                      <a:pt x="1048" y="122"/>
                    </a:lnTo>
                    <a:lnTo>
                      <a:pt x="1194" y="73"/>
                    </a:lnTo>
                    <a:lnTo>
                      <a:pt x="1365" y="24"/>
                    </a:lnTo>
                    <a:lnTo>
                      <a:pt x="1535" y="0"/>
                    </a:lnTo>
                    <a:lnTo>
                      <a:pt x="1706" y="0"/>
                    </a:lnTo>
                    <a:lnTo>
                      <a:pt x="1706" y="0"/>
                    </a:lnTo>
                    <a:lnTo>
                      <a:pt x="1998" y="24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4" name="Google Shape;394;p34"/>
              <p:cNvSpPr/>
              <p:nvPr/>
            </p:nvSpPr>
            <p:spPr>
              <a:xfrm>
                <a:off x="6058550" y="1776125"/>
                <a:ext cx="182075" cy="182075"/>
              </a:xfrm>
              <a:custGeom>
                <a:avLst/>
                <a:gdLst/>
                <a:ahLst/>
                <a:cxnLst/>
                <a:rect l="l" t="t" r="r" b="b"/>
                <a:pathLst>
                  <a:path w="7283" h="7283" fill="none" extrusionOk="0">
                    <a:moveTo>
                      <a:pt x="5431" y="463"/>
                    </a:moveTo>
                    <a:lnTo>
                      <a:pt x="5431" y="463"/>
                    </a:lnTo>
                    <a:lnTo>
                      <a:pt x="5042" y="269"/>
                    </a:lnTo>
                    <a:lnTo>
                      <a:pt x="4823" y="195"/>
                    </a:lnTo>
                    <a:lnTo>
                      <a:pt x="4603" y="122"/>
                    </a:lnTo>
                    <a:lnTo>
                      <a:pt x="4360" y="74"/>
                    </a:lnTo>
                    <a:lnTo>
                      <a:pt x="4141" y="25"/>
                    </a:lnTo>
                    <a:lnTo>
                      <a:pt x="3897" y="1"/>
                    </a:lnTo>
                    <a:lnTo>
                      <a:pt x="3654" y="1"/>
                    </a:lnTo>
                    <a:lnTo>
                      <a:pt x="3654" y="1"/>
                    </a:lnTo>
                    <a:lnTo>
                      <a:pt x="3288" y="25"/>
                    </a:lnTo>
                    <a:lnTo>
                      <a:pt x="2923" y="74"/>
                    </a:lnTo>
                    <a:lnTo>
                      <a:pt x="2558" y="147"/>
                    </a:lnTo>
                    <a:lnTo>
                      <a:pt x="2241" y="293"/>
                    </a:lnTo>
                    <a:lnTo>
                      <a:pt x="1924" y="439"/>
                    </a:lnTo>
                    <a:lnTo>
                      <a:pt x="1608" y="609"/>
                    </a:lnTo>
                    <a:lnTo>
                      <a:pt x="1340" y="829"/>
                    </a:lnTo>
                    <a:lnTo>
                      <a:pt x="1072" y="1072"/>
                    </a:lnTo>
                    <a:lnTo>
                      <a:pt x="828" y="1316"/>
                    </a:lnTo>
                    <a:lnTo>
                      <a:pt x="633" y="1608"/>
                    </a:lnTo>
                    <a:lnTo>
                      <a:pt x="439" y="1900"/>
                    </a:lnTo>
                    <a:lnTo>
                      <a:pt x="293" y="2217"/>
                    </a:lnTo>
                    <a:lnTo>
                      <a:pt x="171" y="2558"/>
                    </a:lnTo>
                    <a:lnTo>
                      <a:pt x="73" y="2899"/>
                    </a:lnTo>
                    <a:lnTo>
                      <a:pt x="25" y="3264"/>
                    </a:lnTo>
                    <a:lnTo>
                      <a:pt x="0" y="3629"/>
                    </a:lnTo>
                    <a:lnTo>
                      <a:pt x="0" y="3629"/>
                    </a:lnTo>
                    <a:lnTo>
                      <a:pt x="25" y="4019"/>
                    </a:lnTo>
                    <a:lnTo>
                      <a:pt x="73" y="4360"/>
                    </a:lnTo>
                    <a:lnTo>
                      <a:pt x="171" y="4725"/>
                    </a:lnTo>
                    <a:lnTo>
                      <a:pt x="293" y="5066"/>
                    </a:lnTo>
                    <a:lnTo>
                      <a:pt x="439" y="5383"/>
                    </a:lnTo>
                    <a:lnTo>
                      <a:pt x="633" y="5675"/>
                    </a:lnTo>
                    <a:lnTo>
                      <a:pt x="828" y="5943"/>
                    </a:lnTo>
                    <a:lnTo>
                      <a:pt x="1072" y="6211"/>
                    </a:lnTo>
                    <a:lnTo>
                      <a:pt x="1340" y="6455"/>
                    </a:lnTo>
                    <a:lnTo>
                      <a:pt x="1608" y="6650"/>
                    </a:lnTo>
                    <a:lnTo>
                      <a:pt x="1924" y="6844"/>
                    </a:lnTo>
                    <a:lnTo>
                      <a:pt x="2241" y="6990"/>
                    </a:lnTo>
                    <a:lnTo>
                      <a:pt x="2558" y="7112"/>
                    </a:lnTo>
                    <a:lnTo>
                      <a:pt x="2923" y="7210"/>
                    </a:lnTo>
                    <a:lnTo>
                      <a:pt x="3288" y="7258"/>
                    </a:lnTo>
                    <a:lnTo>
                      <a:pt x="3654" y="7283"/>
                    </a:lnTo>
                    <a:lnTo>
                      <a:pt x="3654" y="7283"/>
                    </a:lnTo>
                    <a:lnTo>
                      <a:pt x="4019" y="7258"/>
                    </a:lnTo>
                    <a:lnTo>
                      <a:pt x="4384" y="7210"/>
                    </a:lnTo>
                    <a:lnTo>
                      <a:pt x="4725" y="7112"/>
                    </a:lnTo>
                    <a:lnTo>
                      <a:pt x="5066" y="6990"/>
                    </a:lnTo>
                    <a:lnTo>
                      <a:pt x="5383" y="6844"/>
                    </a:lnTo>
                    <a:lnTo>
                      <a:pt x="5675" y="6650"/>
                    </a:lnTo>
                    <a:lnTo>
                      <a:pt x="5967" y="6455"/>
                    </a:lnTo>
                    <a:lnTo>
                      <a:pt x="6235" y="6211"/>
                    </a:lnTo>
                    <a:lnTo>
                      <a:pt x="6454" y="5943"/>
                    </a:lnTo>
                    <a:lnTo>
                      <a:pt x="6674" y="5675"/>
                    </a:lnTo>
                    <a:lnTo>
                      <a:pt x="6844" y="5383"/>
                    </a:lnTo>
                    <a:lnTo>
                      <a:pt x="7014" y="5066"/>
                    </a:lnTo>
                    <a:lnTo>
                      <a:pt x="7136" y="4725"/>
                    </a:lnTo>
                    <a:lnTo>
                      <a:pt x="7209" y="4360"/>
                    </a:lnTo>
                    <a:lnTo>
                      <a:pt x="7282" y="4019"/>
                    </a:lnTo>
                    <a:lnTo>
                      <a:pt x="7282" y="3629"/>
                    </a:lnTo>
                    <a:lnTo>
                      <a:pt x="7282" y="3629"/>
                    </a:lnTo>
                    <a:lnTo>
                      <a:pt x="7282" y="3386"/>
                    </a:lnTo>
                    <a:lnTo>
                      <a:pt x="7258" y="3167"/>
                    </a:lnTo>
                    <a:lnTo>
                      <a:pt x="7234" y="2923"/>
                    </a:lnTo>
                    <a:lnTo>
                      <a:pt x="7161" y="2704"/>
                    </a:lnTo>
                    <a:lnTo>
                      <a:pt x="7112" y="2485"/>
                    </a:lnTo>
                    <a:lnTo>
                      <a:pt x="7014" y="2266"/>
                    </a:lnTo>
                    <a:lnTo>
                      <a:pt x="6820" y="1852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5" name="Google Shape;395;p34"/>
              <p:cNvSpPr/>
              <p:nvPr/>
            </p:nvSpPr>
            <p:spPr>
              <a:xfrm>
                <a:off x="5971475" y="2001400"/>
                <a:ext cx="74925" cy="706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2827" fill="none" extrusionOk="0">
                    <a:moveTo>
                      <a:pt x="1462" y="1"/>
                    </a:moveTo>
                    <a:lnTo>
                      <a:pt x="293" y="1170"/>
                    </a:lnTo>
                    <a:lnTo>
                      <a:pt x="293" y="1170"/>
                    </a:lnTo>
                    <a:lnTo>
                      <a:pt x="171" y="1316"/>
                    </a:lnTo>
                    <a:lnTo>
                      <a:pt x="74" y="1487"/>
                    </a:lnTo>
                    <a:lnTo>
                      <a:pt x="25" y="1657"/>
                    </a:lnTo>
                    <a:lnTo>
                      <a:pt x="1" y="1852"/>
                    </a:lnTo>
                    <a:lnTo>
                      <a:pt x="25" y="2047"/>
                    </a:lnTo>
                    <a:lnTo>
                      <a:pt x="74" y="2217"/>
                    </a:lnTo>
                    <a:lnTo>
                      <a:pt x="171" y="2388"/>
                    </a:lnTo>
                    <a:lnTo>
                      <a:pt x="293" y="2534"/>
                    </a:lnTo>
                    <a:lnTo>
                      <a:pt x="293" y="2534"/>
                    </a:lnTo>
                    <a:lnTo>
                      <a:pt x="439" y="2656"/>
                    </a:lnTo>
                    <a:lnTo>
                      <a:pt x="609" y="2753"/>
                    </a:lnTo>
                    <a:lnTo>
                      <a:pt x="804" y="2802"/>
                    </a:lnTo>
                    <a:lnTo>
                      <a:pt x="975" y="2826"/>
                    </a:lnTo>
                    <a:lnTo>
                      <a:pt x="975" y="2826"/>
                    </a:lnTo>
                    <a:lnTo>
                      <a:pt x="1170" y="2802"/>
                    </a:lnTo>
                    <a:lnTo>
                      <a:pt x="1340" y="2753"/>
                    </a:lnTo>
                    <a:lnTo>
                      <a:pt x="1511" y="2656"/>
                    </a:lnTo>
                    <a:lnTo>
                      <a:pt x="1681" y="2534"/>
                    </a:lnTo>
                    <a:lnTo>
                      <a:pt x="2850" y="1365"/>
                    </a:lnTo>
                    <a:lnTo>
                      <a:pt x="2850" y="1365"/>
                    </a:lnTo>
                    <a:lnTo>
                      <a:pt x="2996" y="1194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6" name="Google Shape;396;p34"/>
              <p:cNvSpPr/>
              <p:nvPr/>
            </p:nvSpPr>
            <p:spPr>
              <a:xfrm>
                <a:off x="6253375" y="2001400"/>
                <a:ext cx="74325" cy="706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2827" fill="none" extrusionOk="0">
                    <a:moveTo>
                      <a:pt x="1" y="1194"/>
                    </a:moveTo>
                    <a:lnTo>
                      <a:pt x="1" y="1194"/>
                    </a:lnTo>
                    <a:lnTo>
                      <a:pt x="123" y="1365"/>
                    </a:lnTo>
                    <a:lnTo>
                      <a:pt x="1316" y="2534"/>
                    </a:lnTo>
                    <a:lnTo>
                      <a:pt x="1316" y="2534"/>
                    </a:lnTo>
                    <a:lnTo>
                      <a:pt x="1462" y="2656"/>
                    </a:lnTo>
                    <a:lnTo>
                      <a:pt x="1633" y="2753"/>
                    </a:lnTo>
                    <a:lnTo>
                      <a:pt x="1827" y="2802"/>
                    </a:lnTo>
                    <a:lnTo>
                      <a:pt x="1998" y="2826"/>
                    </a:lnTo>
                    <a:lnTo>
                      <a:pt x="1998" y="2826"/>
                    </a:lnTo>
                    <a:lnTo>
                      <a:pt x="2193" y="2802"/>
                    </a:lnTo>
                    <a:lnTo>
                      <a:pt x="2363" y="2753"/>
                    </a:lnTo>
                    <a:lnTo>
                      <a:pt x="2534" y="2656"/>
                    </a:lnTo>
                    <a:lnTo>
                      <a:pt x="2704" y="2534"/>
                    </a:lnTo>
                    <a:lnTo>
                      <a:pt x="2704" y="2534"/>
                    </a:lnTo>
                    <a:lnTo>
                      <a:pt x="2826" y="2388"/>
                    </a:lnTo>
                    <a:lnTo>
                      <a:pt x="2923" y="2217"/>
                    </a:lnTo>
                    <a:lnTo>
                      <a:pt x="2972" y="2047"/>
                    </a:lnTo>
                    <a:lnTo>
                      <a:pt x="2972" y="1852"/>
                    </a:lnTo>
                    <a:lnTo>
                      <a:pt x="2972" y="1657"/>
                    </a:lnTo>
                    <a:lnTo>
                      <a:pt x="2923" y="1487"/>
                    </a:lnTo>
                    <a:lnTo>
                      <a:pt x="2826" y="1316"/>
                    </a:lnTo>
                    <a:lnTo>
                      <a:pt x="2704" y="1170"/>
                    </a:lnTo>
                    <a:lnTo>
                      <a:pt x="1535" y="1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7" name="Google Shape;397;p34"/>
              <p:cNvSpPr/>
              <p:nvPr/>
            </p:nvSpPr>
            <p:spPr>
              <a:xfrm>
                <a:off x="6137700" y="1623900"/>
                <a:ext cx="250875" cy="255150"/>
              </a:xfrm>
              <a:custGeom>
                <a:avLst/>
                <a:gdLst/>
                <a:ahLst/>
                <a:cxnLst/>
                <a:rect l="l" t="t" r="r" b="b"/>
                <a:pathLst>
                  <a:path w="10035" h="10206" fill="none" extrusionOk="0">
                    <a:moveTo>
                      <a:pt x="9718" y="2412"/>
                    </a:moveTo>
                    <a:lnTo>
                      <a:pt x="8671" y="2217"/>
                    </a:lnTo>
                    <a:lnTo>
                      <a:pt x="9694" y="1194"/>
                    </a:lnTo>
                    <a:lnTo>
                      <a:pt x="9694" y="1194"/>
                    </a:lnTo>
                    <a:lnTo>
                      <a:pt x="9767" y="1121"/>
                    </a:lnTo>
                    <a:lnTo>
                      <a:pt x="9815" y="1024"/>
                    </a:lnTo>
                    <a:lnTo>
                      <a:pt x="9840" y="951"/>
                    </a:lnTo>
                    <a:lnTo>
                      <a:pt x="9840" y="853"/>
                    </a:lnTo>
                    <a:lnTo>
                      <a:pt x="9840" y="756"/>
                    </a:lnTo>
                    <a:lnTo>
                      <a:pt x="9815" y="658"/>
                    </a:lnTo>
                    <a:lnTo>
                      <a:pt x="9767" y="585"/>
                    </a:lnTo>
                    <a:lnTo>
                      <a:pt x="9694" y="512"/>
                    </a:lnTo>
                    <a:lnTo>
                      <a:pt x="9694" y="512"/>
                    </a:lnTo>
                    <a:lnTo>
                      <a:pt x="9621" y="439"/>
                    </a:lnTo>
                    <a:lnTo>
                      <a:pt x="9548" y="391"/>
                    </a:lnTo>
                    <a:lnTo>
                      <a:pt x="9450" y="366"/>
                    </a:lnTo>
                    <a:lnTo>
                      <a:pt x="9353" y="366"/>
                    </a:lnTo>
                    <a:lnTo>
                      <a:pt x="9255" y="366"/>
                    </a:lnTo>
                    <a:lnTo>
                      <a:pt x="9182" y="391"/>
                    </a:lnTo>
                    <a:lnTo>
                      <a:pt x="9085" y="439"/>
                    </a:lnTo>
                    <a:lnTo>
                      <a:pt x="9012" y="512"/>
                    </a:lnTo>
                    <a:lnTo>
                      <a:pt x="7867" y="1657"/>
                    </a:lnTo>
                    <a:lnTo>
                      <a:pt x="7867" y="1657"/>
                    </a:lnTo>
                    <a:lnTo>
                      <a:pt x="7818" y="1487"/>
                    </a:lnTo>
                    <a:lnTo>
                      <a:pt x="7599" y="317"/>
                    </a:lnTo>
                    <a:lnTo>
                      <a:pt x="7599" y="317"/>
                    </a:lnTo>
                    <a:lnTo>
                      <a:pt x="7575" y="196"/>
                    </a:lnTo>
                    <a:lnTo>
                      <a:pt x="7526" y="98"/>
                    </a:lnTo>
                    <a:lnTo>
                      <a:pt x="7477" y="50"/>
                    </a:lnTo>
                    <a:lnTo>
                      <a:pt x="7404" y="1"/>
                    </a:lnTo>
                    <a:lnTo>
                      <a:pt x="7331" y="1"/>
                    </a:lnTo>
                    <a:lnTo>
                      <a:pt x="7234" y="25"/>
                    </a:lnTo>
                    <a:lnTo>
                      <a:pt x="7161" y="74"/>
                    </a:lnTo>
                    <a:lnTo>
                      <a:pt x="7063" y="147"/>
                    </a:lnTo>
                    <a:lnTo>
                      <a:pt x="5432" y="1754"/>
                    </a:lnTo>
                    <a:lnTo>
                      <a:pt x="5432" y="1754"/>
                    </a:lnTo>
                    <a:lnTo>
                      <a:pt x="5358" y="1852"/>
                    </a:lnTo>
                    <a:lnTo>
                      <a:pt x="5285" y="1974"/>
                    </a:lnTo>
                    <a:lnTo>
                      <a:pt x="5212" y="2120"/>
                    </a:lnTo>
                    <a:lnTo>
                      <a:pt x="5164" y="2242"/>
                    </a:lnTo>
                    <a:lnTo>
                      <a:pt x="5139" y="2388"/>
                    </a:lnTo>
                    <a:lnTo>
                      <a:pt x="5115" y="2534"/>
                    </a:lnTo>
                    <a:lnTo>
                      <a:pt x="5115" y="2680"/>
                    </a:lnTo>
                    <a:lnTo>
                      <a:pt x="5115" y="2802"/>
                    </a:lnTo>
                    <a:lnTo>
                      <a:pt x="5334" y="3971"/>
                    </a:lnTo>
                    <a:lnTo>
                      <a:pt x="5334" y="3971"/>
                    </a:lnTo>
                    <a:lnTo>
                      <a:pt x="5383" y="4141"/>
                    </a:lnTo>
                    <a:lnTo>
                      <a:pt x="147" y="9378"/>
                    </a:lnTo>
                    <a:lnTo>
                      <a:pt x="147" y="9378"/>
                    </a:lnTo>
                    <a:lnTo>
                      <a:pt x="73" y="9451"/>
                    </a:lnTo>
                    <a:lnTo>
                      <a:pt x="25" y="9548"/>
                    </a:lnTo>
                    <a:lnTo>
                      <a:pt x="0" y="9645"/>
                    </a:lnTo>
                    <a:lnTo>
                      <a:pt x="0" y="9718"/>
                    </a:lnTo>
                    <a:lnTo>
                      <a:pt x="0" y="9816"/>
                    </a:lnTo>
                    <a:lnTo>
                      <a:pt x="25" y="9913"/>
                    </a:lnTo>
                    <a:lnTo>
                      <a:pt x="73" y="9986"/>
                    </a:lnTo>
                    <a:lnTo>
                      <a:pt x="147" y="10059"/>
                    </a:lnTo>
                    <a:lnTo>
                      <a:pt x="147" y="10059"/>
                    </a:lnTo>
                    <a:lnTo>
                      <a:pt x="220" y="10133"/>
                    </a:lnTo>
                    <a:lnTo>
                      <a:pt x="293" y="10181"/>
                    </a:lnTo>
                    <a:lnTo>
                      <a:pt x="390" y="10206"/>
                    </a:lnTo>
                    <a:lnTo>
                      <a:pt x="488" y="10206"/>
                    </a:lnTo>
                    <a:lnTo>
                      <a:pt x="488" y="10206"/>
                    </a:lnTo>
                    <a:lnTo>
                      <a:pt x="585" y="10206"/>
                    </a:lnTo>
                    <a:lnTo>
                      <a:pt x="658" y="10181"/>
                    </a:lnTo>
                    <a:lnTo>
                      <a:pt x="755" y="10133"/>
                    </a:lnTo>
                    <a:lnTo>
                      <a:pt x="828" y="10059"/>
                    </a:lnTo>
                    <a:lnTo>
                      <a:pt x="6187" y="4726"/>
                    </a:lnTo>
                    <a:lnTo>
                      <a:pt x="7234" y="4896"/>
                    </a:lnTo>
                    <a:lnTo>
                      <a:pt x="7234" y="4896"/>
                    </a:lnTo>
                    <a:lnTo>
                      <a:pt x="7356" y="4921"/>
                    </a:lnTo>
                    <a:lnTo>
                      <a:pt x="7502" y="4921"/>
                    </a:lnTo>
                    <a:lnTo>
                      <a:pt x="7624" y="4896"/>
                    </a:lnTo>
                    <a:lnTo>
                      <a:pt x="7770" y="4848"/>
                    </a:lnTo>
                    <a:lnTo>
                      <a:pt x="7916" y="4799"/>
                    </a:lnTo>
                    <a:lnTo>
                      <a:pt x="8038" y="4750"/>
                    </a:lnTo>
                    <a:lnTo>
                      <a:pt x="8159" y="4677"/>
                    </a:lnTo>
                    <a:lnTo>
                      <a:pt x="8257" y="4580"/>
                    </a:lnTo>
                    <a:lnTo>
                      <a:pt x="9889" y="2948"/>
                    </a:lnTo>
                    <a:lnTo>
                      <a:pt x="9889" y="2948"/>
                    </a:lnTo>
                    <a:lnTo>
                      <a:pt x="9962" y="2875"/>
                    </a:lnTo>
                    <a:lnTo>
                      <a:pt x="10010" y="2777"/>
                    </a:lnTo>
                    <a:lnTo>
                      <a:pt x="10035" y="2704"/>
                    </a:lnTo>
                    <a:lnTo>
                      <a:pt x="10010" y="2607"/>
                    </a:lnTo>
                    <a:lnTo>
                      <a:pt x="9986" y="2558"/>
                    </a:lnTo>
                    <a:lnTo>
                      <a:pt x="9913" y="2485"/>
                    </a:lnTo>
                    <a:lnTo>
                      <a:pt x="9815" y="2436"/>
                    </a:lnTo>
                    <a:lnTo>
                      <a:pt x="9718" y="2412"/>
                    </a:lnTo>
                    <a:lnTo>
                      <a:pt x="9718" y="241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</p:grpSp>
      </p:grpSp>
      <p:grpSp>
        <p:nvGrpSpPr>
          <p:cNvPr id="58" name="Google Shape;812;p43"/>
          <p:cNvGrpSpPr/>
          <p:nvPr/>
        </p:nvGrpSpPr>
        <p:grpSpPr>
          <a:xfrm>
            <a:off x="2827390" y="796104"/>
            <a:ext cx="504789" cy="455342"/>
            <a:chOff x="6649150" y="309350"/>
            <a:chExt cx="395800" cy="395800"/>
          </a:xfrm>
        </p:grpSpPr>
        <p:sp>
          <p:nvSpPr>
            <p:cNvPr id="59" name="Google Shape;813;p43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14;p43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15;p43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16;p43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17;p43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18;p43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19;p43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20;p43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21;p43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22;p43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23;p43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24;p43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25;p43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26;p43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27;p43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28;p43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29;p43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30;p43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31;p43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32;p43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33;p43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34;p43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35;p43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751;p43"/>
          <p:cNvGrpSpPr/>
          <p:nvPr/>
        </p:nvGrpSpPr>
        <p:grpSpPr>
          <a:xfrm>
            <a:off x="3180057" y="2984458"/>
            <a:ext cx="389119" cy="495816"/>
            <a:chOff x="1959600" y="4980625"/>
            <a:chExt cx="364150" cy="464000"/>
          </a:xfrm>
        </p:grpSpPr>
        <p:sp>
          <p:nvSpPr>
            <p:cNvPr id="83" name="Google Shape;752;p43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53;p43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54;p43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55;p43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56;p43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57;p43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58;p43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730;p43"/>
          <p:cNvSpPr/>
          <p:nvPr/>
        </p:nvSpPr>
        <p:spPr>
          <a:xfrm>
            <a:off x="4717992" y="824186"/>
            <a:ext cx="422558" cy="369285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1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 smtClean="0"/>
              <a:t>Q &amp; A</a:t>
            </a:r>
            <a:endParaRPr sz="6000" b="1" dirty="0"/>
          </a:p>
        </p:txBody>
      </p:sp>
      <p:sp>
        <p:nvSpPr>
          <p:cNvPr id="331" name="Google Shape;331;p31"/>
          <p:cNvSpPr txBox="1">
            <a:spLocks noGrp="1"/>
          </p:cNvSpPr>
          <p:nvPr>
            <p:ph type="subTitle" idx="4294967295"/>
          </p:nvPr>
        </p:nvSpPr>
        <p:spPr>
          <a:xfrm>
            <a:off x="685800" y="29162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" dirty="0" smtClean="0">
                <a:solidFill>
                  <a:srgbClr val="FFFFFF"/>
                </a:solidFill>
              </a:rPr>
              <a:t>May the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smtClean="0">
                <a:solidFill>
                  <a:srgbClr val="FFFFFF"/>
                </a:solidFill>
              </a:rPr>
              <a:t>Alan Turing be with us. </a:t>
            </a:r>
            <a:endParaRPr dirty="0">
              <a:solidFill>
                <a:srgbClr val="FFFFFF"/>
              </a:solidFill>
            </a:endParaRPr>
          </a:p>
        </p:txBody>
      </p:sp>
      <p:grpSp>
        <p:nvGrpSpPr>
          <p:cNvPr id="333" name="Google Shape;333;p31"/>
          <p:cNvGrpSpPr/>
          <p:nvPr/>
        </p:nvGrpSpPr>
        <p:grpSpPr>
          <a:xfrm>
            <a:off x="4193157" y="1338806"/>
            <a:ext cx="757693" cy="549894"/>
            <a:chOff x="3932350" y="3714775"/>
            <a:chExt cx="439650" cy="319075"/>
          </a:xfrm>
        </p:grpSpPr>
        <p:sp>
          <p:nvSpPr>
            <p:cNvPr id="334" name="Google Shape;334;p31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514955" y="1701801"/>
            <a:ext cx="3745318" cy="9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Table of contents</a:t>
            </a:r>
            <a:endParaRPr sz="32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body" idx="2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8C8"/>
              </a:buClr>
              <a:buSzPts val="1800"/>
              <a:buAutoNum type="arabicPeriod"/>
            </a:pPr>
            <a:r>
              <a:rPr lang="en-US" dirty="0" smtClean="0"/>
              <a:t>Requirements</a:t>
            </a:r>
            <a:endParaRPr dirty="0"/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318C8"/>
              </a:buClr>
              <a:buSzPts val="1800"/>
              <a:buAutoNum type="arabicPeriod"/>
            </a:pPr>
            <a:r>
              <a:rPr lang="en-US" dirty="0" smtClean="0"/>
              <a:t>Analysis</a:t>
            </a:r>
            <a:endParaRPr dirty="0"/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318C8"/>
              </a:buClr>
              <a:buSzPts val="1800"/>
              <a:buAutoNum type="arabicPeriod"/>
            </a:pPr>
            <a:r>
              <a:rPr lang="en-US" dirty="0" smtClean="0"/>
              <a:t>Design</a:t>
            </a:r>
            <a:endParaRPr dirty="0"/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1318C8"/>
              </a:buClr>
              <a:buSzPts val="1800"/>
              <a:buAutoNum type="arabicPeriod"/>
            </a:pPr>
            <a:r>
              <a:rPr lang="en" dirty="0" smtClean="0"/>
              <a:t>Implementation &amp; Test</a:t>
            </a:r>
          </a:p>
          <a:p>
            <a:pPr marL="457200" lvl="0" indent="-342900" algn="l" rtl="0">
              <a:lnSpc>
                <a:spcPct val="100000"/>
              </a:lnSpc>
              <a:spcAft>
                <a:spcPts val="1000"/>
              </a:spcAft>
              <a:buClr>
                <a:srgbClr val="1318C8"/>
              </a:buClr>
              <a:buSzPts val="1800"/>
              <a:buAutoNum type="arabicPeriod"/>
            </a:pPr>
            <a:r>
              <a:rPr lang="en" dirty="0" smtClean="0"/>
              <a:t>Conclusion &amp; Future </a:t>
            </a:r>
          </a:p>
          <a:p>
            <a:pPr marL="457200" lvl="0" indent="-342900" algn="l" rtl="0">
              <a:lnSpc>
                <a:spcPct val="100000"/>
              </a:lnSpc>
              <a:spcAft>
                <a:spcPts val="1000"/>
              </a:spcAft>
              <a:buClr>
                <a:srgbClr val="1318C8"/>
              </a:buClr>
              <a:buSzPts val="1800"/>
              <a:buAutoNum type="arabicPeriod"/>
            </a:pPr>
            <a:r>
              <a:rPr lang="en" dirty="0" smtClean="0"/>
              <a:t>Process Report</a:t>
            </a:r>
          </a:p>
          <a:p>
            <a:pPr marL="457200" lvl="0" indent="-342900" algn="l" rtl="0">
              <a:lnSpc>
                <a:spcPct val="100000"/>
              </a:lnSpc>
              <a:spcAft>
                <a:spcPts val="1000"/>
              </a:spcAft>
              <a:buClr>
                <a:srgbClr val="1318C8"/>
              </a:buClr>
              <a:buSzPts val="1800"/>
              <a:buAutoNum type="arabicPeriod"/>
            </a:pPr>
            <a:r>
              <a:rPr lang="en" dirty="0" smtClean="0"/>
              <a:t>Q &amp; A </a:t>
            </a:r>
          </a:p>
          <a:p>
            <a:pPr marL="114300" lvl="0" indent="0" algn="l" rtl="0">
              <a:spcBef>
                <a:spcPts val="1000"/>
              </a:spcBef>
              <a:spcAft>
                <a:spcPts val="1000"/>
              </a:spcAft>
              <a:buSzPts val="1800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85100" cy="367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rgbClr val="1318C8"/>
                </a:solidFill>
              </a:rPr>
              <a:t>1.</a:t>
            </a:r>
            <a:endParaRPr sz="4800" b="1" dirty="0">
              <a:solidFill>
                <a:srgbClr val="1318C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1318C8"/>
                </a:solidFill>
              </a:rPr>
              <a:t>Requirements</a:t>
            </a:r>
            <a:endParaRPr dirty="0">
              <a:solidFill>
                <a:srgbClr val="1318C8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>
            <a:spLocks noGrp="1"/>
          </p:cNvSpPr>
          <p:nvPr>
            <p:ph type="title"/>
          </p:nvPr>
        </p:nvSpPr>
        <p:spPr>
          <a:xfrm>
            <a:off x="97290" y="583120"/>
            <a:ext cx="2363970" cy="398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Requirements</a:t>
            </a:r>
            <a:br>
              <a:rPr lang="en" dirty="0" smtClean="0"/>
            </a:br>
            <a:endParaRPr dirty="0"/>
          </a:p>
        </p:txBody>
      </p:sp>
      <p:sp>
        <p:nvSpPr>
          <p:cNvPr id="213" name="Google Shape;213;p25"/>
          <p:cNvSpPr txBox="1">
            <a:spLocks noGrp="1"/>
          </p:cNvSpPr>
          <p:nvPr>
            <p:ph type="body" idx="2"/>
          </p:nvPr>
        </p:nvSpPr>
        <p:spPr>
          <a:xfrm>
            <a:off x="2930316" y="2129563"/>
            <a:ext cx="2693244" cy="33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smtClean="0"/>
              <a:t>Functional</a:t>
            </a:r>
            <a:endParaRPr b="1" dirty="0"/>
          </a:p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US" dirty="0"/>
              <a:t>The system must be able display all 4 sheets </a:t>
            </a:r>
            <a:endParaRPr lang="en" dirty="0"/>
          </a:p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US" dirty="0"/>
              <a:t>The system must update stored information about the employees and analysis </a:t>
            </a:r>
            <a:endParaRPr lang="en-US" dirty="0" smtClean="0"/>
          </a:p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US" dirty="0"/>
              <a:t>The team leader must be able to view / edit the sheets </a:t>
            </a:r>
            <a:r>
              <a:rPr lang="en-US" dirty="0" smtClean="0"/>
              <a:t>individually</a:t>
            </a:r>
          </a:p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US" dirty="0"/>
              <a:t>Team Leader can cancel any process at any time</a:t>
            </a:r>
            <a:endParaRPr dirty="0"/>
          </a:p>
        </p:txBody>
      </p:sp>
      <p:sp>
        <p:nvSpPr>
          <p:cNvPr id="27" name="Google Shape;212;p25"/>
          <p:cNvSpPr txBox="1">
            <a:spLocks noGrp="1"/>
          </p:cNvSpPr>
          <p:nvPr>
            <p:ph type="body" idx="1"/>
          </p:nvPr>
        </p:nvSpPr>
        <p:spPr>
          <a:xfrm>
            <a:off x="5888293" y="2129563"/>
            <a:ext cx="2708020" cy="33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smtClean="0"/>
              <a:t>Non - Functional</a:t>
            </a:r>
            <a:endParaRPr b="1" dirty="0"/>
          </a:p>
          <a:p>
            <a:pPr lvl="0"/>
            <a:r>
              <a:rPr lang="en-US" dirty="0"/>
              <a:t>The main programing language of the system must be JAVA; </a:t>
            </a:r>
          </a:p>
          <a:p>
            <a:pPr lvl="0"/>
            <a:r>
              <a:rPr lang="en-US" dirty="0"/>
              <a:t>The system must be a single user software; </a:t>
            </a:r>
          </a:p>
          <a:p>
            <a:pPr lvl="0"/>
            <a:r>
              <a:rPr lang="en-US" dirty="0"/>
              <a:t>The system must offer graphic user interface (not command-line); </a:t>
            </a:r>
          </a:p>
          <a:p>
            <a:pPr lvl="0"/>
            <a:r>
              <a:rPr lang="en-US" dirty="0"/>
              <a:t>The system must store data for at least one year;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949" y="711988"/>
            <a:ext cx="1226707" cy="10699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411" y="711988"/>
            <a:ext cx="1046829" cy="104682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00"/>
            <a:ext cx="9144000" cy="5143600"/>
          </a:xfrm>
          <a:prstGeom prst="rect">
            <a:avLst/>
          </a:prstGeom>
          <a:blipFill dpi="0" rotWithShape="1">
            <a:blip r:embed="rId3">
              <a:alphaModFix amt="3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 idx="4294967295"/>
          </p:nvPr>
        </p:nvSpPr>
        <p:spPr>
          <a:xfrm>
            <a:off x="3398521" y="-289460"/>
            <a:ext cx="5257744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 dirty="0" smtClean="0"/>
              <a:t>2.</a:t>
            </a:r>
            <a:r>
              <a:rPr lang="en" sz="4000" b="1" dirty="0" smtClean="0"/>
              <a:t> </a:t>
            </a:r>
            <a:br>
              <a:rPr lang="en" sz="4000" b="1" dirty="0" smtClean="0"/>
            </a:br>
            <a:r>
              <a:rPr lang="en" sz="4000" b="1" dirty="0" smtClean="0"/>
              <a:t>Analysis</a:t>
            </a:r>
            <a:endParaRPr sz="4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257028" y="867190"/>
            <a:ext cx="2505742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Use Case Diagram</a:t>
            </a:r>
            <a:endParaRPr sz="2800" dirty="0"/>
          </a:p>
        </p:txBody>
      </p:sp>
      <p:sp>
        <p:nvSpPr>
          <p:cNvPr id="152" name="Google Shape;152;p22"/>
          <p:cNvSpPr/>
          <p:nvPr/>
        </p:nvSpPr>
        <p:spPr>
          <a:xfrm>
            <a:off x="5031488" y="3016175"/>
            <a:ext cx="1660800" cy="16608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Use Case Description</a:t>
            </a:r>
            <a:endParaRPr sz="12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3" name="Google Shape;153;p22"/>
          <p:cNvSpPr/>
          <p:nvPr/>
        </p:nvSpPr>
        <p:spPr>
          <a:xfrm>
            <a:off x="6895975" y="3016175"/>
            <a:ext cx="1660800" cy="1660800"/>
          </a:xfrm>
          <a:prstGeom prst="ellipse">
            <a:avLst/>
          </a:prstGeom>
          <a:solidFill>
            <a:srgbClr val="1318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Activity Diagram</a:t>
            </a:r>
            <a:endParaRPr sz="12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4" name="Google Shape;154;p22"/>
          <p:cNvSpPr/>
          <p:nvPr/>
        </p:nvSpPr>
        <p:spPr>
          <a:xfrm>
            <a:off x="3167000" y="3016175"/>
            <a:ext cx="1660800" cy="1660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Use Case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Diagram </a:t>
            </a:r>
            <a:endParaRPr sz="12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155" name="Google Shape;155;p22"/>
          <p:cNvCxnSpPr/>
          <p:nvPr/>
        </p:nvCxnSpPr>
        <p:spPr>
          <a:xfrm>
            <a:off x="4473377" y="3856125"/>
            <a:ext cx="909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sm" len="sm"/>
            <a:tailEnd type="triangle" w="sm" len="sm"/>
          </a:ln>
        </p:spPr>
      </p:cxnSp>
      <p:cxnSp>
        <p:nvCxnSpPr>
          <p:cNvPr id="156" name="Google Shape;156;p22"/>
          <p:cNvCxnSpPr/>
          <p:nvPr/>
        </p:nvCxnSpPr>
        <p:spPr>
          <a:xfrm>
            <a:off x="6292952" y="3856125"/>
            <a:ext cx="909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sm" len="sm"/>
            <a:tailEnd type="triangle" w="sm" len="sm"/>
          </a:ln>
        </p:spPr>
      </p:cxnSp>
      <p:pic>
        <p:nvPicPr>
          <p:cNvPr id="10" name="Picture 9"/>
          <p:cNvPicPr/>
          <p:nvPr/>
        </p:nvPicPr>
        <p:blipFill rotWithShape="1"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02" t="25723" r="3429" b="15296"/>
          <a:stretch/>
        </p:blipFill>
        <p:spPr bwMode="auto">
          <a:xfrm>
            <a:off x="2762770" y="346900"/>
            <a:ext cx="6198235" cy="25107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257028" y="867190"/>
            <a:ext cx="2505742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Use Case Description</a:t>
            </a:r>
            <a:endParaRPr sz="28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632329"/>
              </p:ext>
            </p:extLst>
          </p:nvPr>
        </p:nvGraphicFramePr>
        <p:xfrm>
          <a:off x="2930410" y="299542"/>
          <a:ext cx="5916410" cy="4603223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2958205">
                  <a:extLst>
                    <a:ext uri="{9D8B030D-6E8A-4147-A177-3AD203B41FA5}">
                      <a16:colId xmlns:a16="http://schemas.microsoft.com/office/drawing/2014/main" val="448133046"/>
                    </a:ext>
                  </a:extLst>
                </a:gridCol>
                <a:gridCol w="2958205">
                  <a:extLst>
                    <a:ext uri="{9D8B030D-6E8A-4147-A177-3AD203B41FA5}">
                      <a16:colId xmlns:a16="http://schemas.microsoft.com/office/drawing/2014/main" val="19070254"/>
                    </a:ext>
                  </a:extLst>
                </a:gridCol>
              </a:tblGrid>
              <a:tr h="11803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>
                          <a:effectLst/>
                        </a:rPr>
                        <a:t>Item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 dirty="0">
                          <a:effectLst/>
                        </a:rPr>
                        <a:t>Value</a:t>
                      </a:r>
                      <a:endParaRPr lang="en-US" sz="600" dirty="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extLst>
                  <a:ext uri="{0D108BD9-81ED-4DB2-BD59-A6C34878D82A}">
                    <a16:rowId xmlns:a16="http://schemas.microsoft.com/office/drawing/2014/main" val="3649267495"/>
                  </a:ext>
                </a:extLst>
              </a:tr>
              <a:tr h="11803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>
                          <a:effectLst/>
                        </a:rPr>
                        <a:t>Use Case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Manage Sheets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extLst>
                  <a:ext uri="{0D108BD9-81ED-4DB2-BD59-A6C34878D82A}">
                    <a16:rowId xmlns:a16="http://schemas.microsoft.com/office/drawing/2014/main" val="3222874016"/>
                  </a:ext>
                </a:extLst>
              </a:tr>
              <a:tr h="13978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>
                          <a:effectLst/>
                        </a:rPr>
                        <a:t>Summary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Team Leader Modifies data in the sheet/sheets; 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extLst>
                  <a:ext uri="{0D108BD9-81ED-4DB2-BD59-A6C34878D82A}">
                    <a16:rowId xmlns:a16="http://schemas.microsoft.com/office/drawing/2014/main" val="41946547"/>
                  </a:ext>
                </a:extLst>
              </a:tr>
              <a:tr h="11803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>
                          <a:effectLst/>
                        </a:rPr>
                        <a:t>Actor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Team Leader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extLst>
                  <a:ext uri="{0D108BD9-81ED-4DB2-BD59-A6C34878D82A}">
                    <a16:rowId xmlns:a16="http://schemas.microsoft.com/office/drawing/2014/main" val="3160044663"/>
                  </a:ext>
                </a:extLst>
              </a:tr>
              <a:tr h="30609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>
                          <a:effectLst/>
                        </a:rPr>
                        <a:t>Precondition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Team Leader needs to be logged in;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The Use Case  uses Search Data  Use Case; Must be in a sheet to modify  data;</a:t>
                      </a:r>
                      <a:endParaRPr lang="en-US" sz="600" dirty="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extLst>
                  <a:ext uri="{0D108BD9-81ED-4DB2-BD59-A6C34878D82A}">
                    <a16:rowId xmlns:a16="http://schemas.microsoft.com/office/drawing/2014/main" val="2737818818"/>
                  </a:ext>
                </a:extLst>
              </a:tr>
              <a:tr h="13978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>
                          <a:effectLst/>
                        </a:rPr>
                        <a:t>Post condition 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Data  in the  desired sheet/sheets is modified;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extLst>
                  <a:ext uri="{0D108BD9-81ED-4DB2-BD59-A6C34878D82A}">
                    <a16:rowId xmlns:a16="http://schemas.microsoft.com/office/drawing/2014/main" val="1589472561"/>
                  </a:ext>
                </a:extLst>
              </a:tr>
              <a:tr h="55363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>
                          <a:effectLst/>
                        </a:rPr>
                        <a:t>Base Sequence 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600" dirty="0">
                          <a:effectLst/>
                        </a:rPr>
                        <a:t>Choose data to be edited;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600" dirty="0">
                          <a:effectLst/>
                        </a:rPr>
                        <a:t>Team Leader edits  desired data;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600" dirty="0">
                          <a:effectLst/>
                        </a:rPr>
                        <a:t>System checks for errors;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600" dirty="0">
                          <a:effectLst/>
                        </a:rPr>
                        <a:t>Data  is stored;</a:t>
                      </a:r>
                      <a:endParaRPr lang="en-US" sz="600" dirty="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extLst>
                  <a:ext uri="{0D108BD9-81ED-4DB2-BD59-A6C34878D82A}">
                    <a16:rowId xmlns:a16="http://schemas.microsoft.com/office/drawing/2014/main" val="1168730475"/>
                  </a:ext>
                </a:extLst>
              </a:tr>
              <a:tr h="12221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>
                          <a:effectLst/>
                        </a:rPr>
                        <a:t>Branch Sequence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None</a:t>
                      </a:r>
                      <a:endParaRPr lang="en-US" sz="600" dirty="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extLst>
                  <a:ext uri="{0D108BD9-81ED-4DB2-BD59-A6C34878D82A}">
                    <a16:rowId xmlns:a16="http://schemas.microsoft.com/office/drawing/2014/main" val="3998903617"/>
                  </a:ext>
                </a:extLst>
              </a:tr>
              <a:tr h="26238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>
                          <a:effectLst/>
                        </a:rPr>
                        <a:t>Exception Sequence 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Employees  are  double booked: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1. - 3. same as Base  Sequence;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4. Displays  message about double booking; Go back to step </a:t>
                      </a:r>
                      <a:r>
                        <a:rPr lang="en-US" sz="600" dirty="0" smtClean="0">
                          <a:effectLst/>
                        </a:rPr>
                        <a:t>2;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 smtClean="0">
                          <a:effectLst/>
                        </a:rPr>
                        <a:t>Employee  on vacation is put  on a analysis: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 smtClean="0">
                          <a:effectLst/>
                        </a:rPr>
                        <a:t>1</a:t>
                      </a:r>
                      <a:r>
                        <a:rPr lang="en-US" sz="600" dirty="0">
                          <a:effectLst/>
                        </a:rPr>
                        <a:t>. - 3. same as Base  Sequence;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4. Displays  message about employee being  on vacation; Go back to step 2</a:t>
                      </a:r>
                      <a:r>
                        <a:rPr lang="en-US" sz="600" dirty="0" smtClean="0">
                          <a:effectLst/>
                        </a:rPr>
                        <a:t>;</a:t>
                      </a:r>
                      <a:endParaRPr lang="en-US" sz="600" dirty="0">
                        <a:effectLst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Not enough personal on an analysis: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1. - 3. same as Base  Sequence;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4. Displays  message about not  enough personal on an analysis; Go back to step 2</a:t>
                      </a:r>
                      <a:r>
                        <a:rPr lang="en-US" sz="600" dirty="0" smtClean="0">
                          <a:effectLst/>
                        </a:rPr>
                        <a:t>;</a:t>
                      </a:r>
                      <a:endParaRPr lang="en-US" sz="600" dirty="0">
                        <a:effectLst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More employees added to an analysis than required: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1. - 3. same as Base  Sequence;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4. Displays  message about too many  employees; Go back to step 2</a:t>
                      </a:r>
                      <a:r>
                        <a:rPr lang="en-US" sz="600" dirty="0" smtClean="0">
                          <a:effectLst/>
                        </a:rPr>
                        <a:t>;</a:t>
                      </a:r>
                      <a:endParaRPr lang="en-US" sz="600" dirty="0">
                        <a:effectLst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Missing non-optional data for the  employee: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1. - 3. same as Base  Sequence;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4. Displays  message about missing non-optional; Go back to step 2</a:t>
                      </a:r>
                      <a:r>
                        <a:rPr lang="en-US" sz="600" dirty="0" smtClean="0">
                          <a:effectLst/>
                        </a:rPr>
                        <a:t>;</a:t>
                      </a:r>
                      <a:endParaRPr lang="en-US" sz="600" dirty="0">
                        <a:effectLst/>
                      </a:endParaRP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Team Leader tries  to add/edit an analysis causing two identical analysis in the  system: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1. - 3. same as Base  Sequence;</a:t>
                      </a:r>
                    </a:p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4. Displays  message identical analysis; Go back to step 2;</a:t>
                      </a:r>
                      <a:endParaRPr lang="en-US" sz="600" dirty="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extLst>
                  <a:ext uri="{0D108BD9-81ED-4DB2-BD59-A6C34878D82A}">
                    <a16:rowId xmlns:a16="http://schemas.microsoft.com/office/drawing/2014/main" val="2852313991"/>
                  </a:ext>
                </a:extLst>
              </a:tr>
              <a:tr h="15427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>
                          <a:effectLst/>
                        </a:rPr>
                        <a:t>Sub Use Cas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>
                          <a:effectLst/>
                        </a:rPr>
                        <a:t>View Sheets;</a:t>
                      </a:r>
                      <a:endParaRPr lang="en-US" sz="60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extLst>
                  <a:ext uri="{0D108BD9-81ED-4DB2-BD59-A6C34878D82A}">
                    <a16:rowId xmlns:a16="http://schemas.microsoft.com/office/drawing/2014/main" val="4294718889"/>
                  </a:ext>
                </a:extLst>
              </a:tr>
              <a:tr h="11803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cap="all" dirty="0">
                          <a:effectLst/>
                        </a:rPr>
                        <a:t>Note</a:t>
                      </a:r>
                      <a:endParaRPr lang="en-US" sz="600" dirty="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effectLst/>
                        </a:rPr>
                        <a:t>The process can be cancelled at any time;</a:t>
                      </a:r>
                      <a:endParaRPr lang="en-US" sz="600" dirty="0">
                        <a:effectLst/>
                        <a:latin typeface="Ubuntu" panose="020B0504030602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4367" marR="24367" marT="0" marB="0"/>
                </a:tc>
                <a:extLst>
                  <a:ext uri="{0D108BD9-81ED-4DB2-BD59-A6C34878D82A}">
                    <a16:rowId xmlns:a16="http://schemas.microsoft.com/office/drawing/2014/main" val="1615659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422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8C8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257028" y="867190"/>
            <a:ext cx="2505742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Activity </a:t>
            </a:r>
            <a:br>
              <a:rPr lang="en" sz="2800" dirty="0" smtClean="0"/>
            </a:br>
            <a:r>
              <a:rPr lang="en" sz="2800" dirty="0" smtClean="0"/>
              <a:t>Diagram</a:t>
            </a:r>
            <a:endParaRPr sz="2800" dirty="0"/>
          </a:p>
        </p:txBody>
      </p:sp>
      <p:pic>
        <p:nvPicPr>
          <p:cNvPr id="4" name="Picture 3"/>
          <p:cNvPicPr/>
          <p:nvPr/>
        </p:nvPicPr>
        <p:blipFill rotWithShape="1"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37" t="20689" r="9593" b="10246"/>
          <a:stretch/>
        </p:blipFill>
        <p:spPr bwMode="auto">
          <a:xfrm>
            <a:off x="2590800" y="807720"/>
            <a:ext cx="6537960" cy="36728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5104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</TotalTime>
  <Words>1006</Words>
  <Application>Microsoft Office PowerPoint</Application>
  <PresentationFormat>On-screen Show (16:9)</PresentationFormat>
  <Paragraphs>168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Nunito Sans</vt:lpstr>
      <vt:lpstr>Georgia</vt:lpstr>
      <vt:lpstr>Calibri</vt:lpstr>
      <vt:lpstr>Arial</vt:lpstr>
      <vt:lpstr>Wingdings</vt:lpstr>
      <vt:lpstr>Ubuntu</vt:lpstr>
      <vt:lpstr>Ulysses template</vt:lpstr>
      <vt:lpstr>First Semester Project Single User System</vt:lpstr>
      <vt:lpstr>Group 6 - Nucleus Software - </vt:lpstr>
      <vt:lpstr>Table of contents</vt:lpstr>
      <vt:lpstr>1. Requirements</vt:lpstr>
      <vt:lpstr>Requirements </vt:lpstr>
      <vt:lpstr>2.  Analysis</vt:lpstr>
      <vt:lpstr>Use Case Diagram</vt:lpstr>
      <vt:lpstr>Use Case Description</vt:lpstr>
      <vt:lpstr>Activity  Diagram</vt:lpstr>
      <vt:lpstr>3. Design</vt:lpstr>
      <vt:lpstr>Class Diagram</vt:lpstr>
      <vt:lpstr>Sequence Diagram</vt:lpstr>
      <vt:lpstr>4. Implementation</vt:lpstr>
      <vt:lpstr>Main parts</vt:lpstr>
      <vt:lpstr>Important classes of the GUI</vt:lpstr>
      <vt:lpstr>Some more on the GUI classes</vt:lpstr>
      <vt:lpstr>Some more on the GUI classes</vt:lpstr>
      <vt:lpstr>Testing   </vt:lpstr>
      <vt:lpstr>PowerPoint Presentation</vt:lpstr>
      <vt:lpstr>PowerPoint Presentation</vt:lpstr>
      <vt:lpstr>6.  Process Report</vt:lpstr>
      <vt:lpstr>PowerPoint Presentation</vt:lpstr>
      <vt:lpstr>Let’s review some conclusions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(OR SLIDEDOC) TITLE</dc:title>
  <cp:lastModifiedBy>Gais El-A'Asi</cp:lastModifiedBy>
  <cp:revision>24</cp:revision>
  <dcterms:modified xsi:type="dcterms:W3CDTF">2019-01-15T14:12:34Z</dcterms:modified>
</cp:coreProperties>
</file>